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59" r:id="rId6"/>
    <p:sldId id="260"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 id="276" r:id="rId21"/>
    <p:sldId id="275" r:id="rId22"/>
    <p:sldId id="277" r:id="rId23"/>
    <p:sldId id="284" r:id="rId24"/>
    <p:sldId id="279" r:id="rId25"/>
    <p:sldId id="280" r:id="rId26"/>
    <p:sldId id="281" r:id="rId27"/>
    <p:sldId id="282" r:id="rId28"/>
    <p:sldId id="283" r:id="rId29"/>
    <p:sldId id="285" r:id="rId30"/>
    <p:sldId id="292" r:id="rId31"/>
    <p:sldId id="293" r:id="rId32"/>
    <p:sldId id="291" r:id="rId33"/>
    <p:sldId id="27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FDB4D-222E-4744-9D21-C82772CC56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450E4A-2E8F-4514-804A-642324B15B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FA45C9-A56A-4F6D-9823-837E11677DC2}"/>
              </a:ext>
            </a:extLst>
          </p:cNvPr>
          <p:cNvSpPr>
            <a:spLocks noGrp="1"/>
          </p:cNvSpPr>
          <p:nvPr>
            <p:ph type="dt" sz="half" idx="10"/>
          </p:nvPr>
        </p:nvSpPr>
        <p:spPr/>
        <p:txBody>
          <a:bodyPr/>
          <a:lstStyle/>
          <a:p>
            <a:fld id="{C126779A-726E-4421-8D3E-E964B6745F99}" type="datetimeFigureOut">
              <a:rPr lang="en-US" smtClean="0"/>
              <a:t>4/24/2022</a:t>
            </a:fld>
            <a:endParaRPr lang="en-US"/>
          </a:p>
        </p:txBody>
      </p:sp>
      <p:sp>
        <p:nvSpPr>
          <p:cNvPr id="5" name="Footer Placeholder 4">
            <a:extLst>
              <a:ext uri="{FF2B5EF4-FFF2-40B4-BE49-F238E27FC236}">
                <a16:creationId xmlns:a16="http://schemas.microsoft.com/office/drawing/2014/main" id="{5ECF602A-42CD-4CD5-957E-F93E13F29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4BA07B-B631-4B10-98C9-A6F5A3B1CB0F}"/>
              </a:ext>
            </a:extLst>
          </p:cNvPr>
          <p:cNvSpPr>
            <a:spLocks noGrp="1"/>
          </p:cNvSpPr>
          <p:nvPr>
            <p:ph type="sldNum" sz="quarter" idx="12"/>
          </p:nvPr>
        </p:nvSpPr>
        <p:spPr/>
        <p:txBody>
          <a:bodyPr/>
          <a:lstStyle/>
          <a:p>
            <a:fld id="{E5B463B1-C034-4A60-B0BB-6D76A7C134B8}" type="slidenum">
              <a:rPr lang="en-US" smtClean="0"/>
              <a:t>‹#›</a:t>
            </a:fld>
            <a:endParaRPr lang="en-US"/>
          </a:p>
        </p:txBody>
      </p:sp>
    </p:spTree>
    <p:extLst>
      <p:ext uri="{BB962C8B-B14F-4D97-AF65-F5344CB8AC3E}">
        <p14:creationId xmlns:p14="http://schemas.microsoft.com/office/powerpoint/2010/main" val="98858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8843-49C4-4F53-BED5-46A9650641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31C54F-EA58-4C7A-82CF-A6A0993AD9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297FC-AFD3-4226-96F6-5E9C1919AD08}"/>
              </a:ext>
            </a:extLst>
          </p:cNvPr>
          <p:cNvSpPr>
            <a:spLocks noGrp="1"/>
          </p:cNvSpPr>
          <p:nvPr>
            <p:ph type="dt" sz="half" idx="10"/>
          </p:nvPr>
        </p:nvSpPr>
        <p:spPr/>
        <p:txBody>
          <a:bodyPr/>
          <a:lstStyle/>
          <a:p>
            <a:fld id="{C126779A-726E-4421-8D3E-E964B6745F99}" type="datetimeFigureOut">
              <a:rPr lang="en-US" smtClean="0"/>
              <a:t>4/24/2022</a:t>
            </a:fld>
            <a:endParaRPr lang="en-US"/>
          </a:p>
        </p:txBody>
      </p:sp>
      <p:sp>
        <p:nvSpPr>
          <p:cNvPr id="5" name="Footer Placeholder 4">
            <a:extLst>
              <a:ext uri="{FF2B5EF4-FFF2-40B4-BE49-F238E27FC236}">
                <a16:creationId xmlns:a16="http://schemas.microsoft.com/office/drawing/2014/main" id="{CDF9D76C-2AE7-4A1C-80A9-AAD9AAD72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DD8EF-56D8-40A7-B0BE-334C03E1DCFF}"/>
              </a:ext>
            </a:extLst>
          </p:cNvPr>
          <p:cNvSpPr>
            <a:spLocks noGrp="1"/>
          </p:cNvSpPr>
          <p:nvPr>
            <p:ph type="sldNum" sz="quarter" idx="12"/>
          </p:nvPr>
        </p:nvSpPr>
        <p:spPr/>
        <p:txBody>
          <a:bodyPr/>
          <a:lstStyle/>
          <a:p>
            <a:fld id="{E5B463B1-C034-4A60-B0BB-6D76A7C134B8}" type="slidenum">
              <a:rPr lang="en-US" smtClean="0"/>
              <a:t>‹#›</a:t>
            </a:fld>
            <a:endParaRPr lang="en-US"/>
          </a:p>
        </p:txBody>
      </p:sp>
    </p:spTree>
    <p:extLst>
      <p:ext uri="{BB962C8B-B14F-4D97-AF65-F5344CB8AC3E}">
        <p14:creationId xmlns:p14="http://schemas.microsoft.com/office/powerpoint/2010/main" val="116697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362572-79C7-41AA-BA26-85F8C1E47D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9265A1-9E58-40AB-A61D-75AE6EC71B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84FC0-E25D-4392-8774-72D8E2CDEF35}"/>
              </a:ext>
            </a:extLst>
          </p:cNvPr>
          <p:cNvSpPr>
            <a:spLocks noGrp="1"/>
          </p:cNvSpPr>
          <p:nvPr>
            <p:ph type="dt" sz="half" idx="10"/>
          </p:nvPr>
        </p:nvSpPr>
        <p:spPr/>
        <p:txBody>
          <a:bodyPr/>
          <a:lstStyle/>
          <a:p>
            <a:fld id="{C126779A-726E-4421-8D3E-E964B6745F99}" type="datetimeFigureOut">
              <a:rPr lang="en-US" smtClean="0"/>
              <a:t>4/24/2022</a:t>
            </a:fld>
            <a:endParaRPr lang="en-US"/>
          </a:p>
        </p:txBody>
      </p:sp>
      <p:sp>
        <p:nvSpPr>
          <p:cNvPr id="5" name="Footer Placeholder 4">
            <a:extLst>
              <a:ext uri="{FF2B5EF4-FFF2-40B4-BE49-F238E27FC236}">
                <a16:creationId xmlns:a16="http://schemas.microsoft.com/office/drawing/2014/main" id="{BD1AFAB3-A314-4471-8EE9-984A699361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B0F411-E131-434E-B945-5864FE2739A8}"/>
              </a:ext>
            </a:extLst>
          </p:cNvPr>
          <p:cNvSpPr>
            <a:spLocks noGrp="1"/>
          </p:cNvSpPr>
          <p:nvPr>
            <p:ph type="sldNum" sz="quarter" idx="12"/>
          </p:nvPr>
        </p:nvSpPr>
        <p:spPr/>
        <p:txBody>
          <a:bodyPr/>
          <a:lstStyle/>
          <a:p>
            <a:fld id="{E5B463B1-C034-4A60-B0BB-6D76A7C134B8}" type="slidenum">
              <a:rPr lang="en-US" smtClean="0"/>
              <a:t>‹#›</a:t>
            </a:fld>
            <a:endParaRPr lang="en-US"/>
          </a:p>
        </p:txBody>
      </p:sp>
    </p:spTree>
    <p:extLst>
      <p:ext uri="{BB962C8B-B14F-4D97-AF65-F5344CB8AC3E}">
        <p14:creationId xmlns:p14="http://schemas.microsoft.com/office/powerpoint/2010/main" val="170349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4C12-11B3-4A9B-A3A2-50BD7665B6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A4C00-BB72-4E06-B0F7-51A09079FB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1DD7E-9640-4DAF-9867-67271B1A3E8C}"/>
              </a:ext>
            </a:extLst>
          </p:cNvPr>
          <p:cNvSpPr>
            <a:spLocks noGrp="1"/>
          </p:cNvSpPr>
          <p:nvPr>
            <p:ph type="dt" sz="half" idx="10"/>
          </p:nvPr>
        </p:nvSpPr>
        <p:spPr/>
        <p:txBody>
          <a:bodyPr/>
          <a:lstStyle/>
          <a:p>
            <a:fld id="{C126779A-726E-4421-8D3E-E964B6745F99}" type="datetimeFigureOut">
              <a:rPr lang="en-US" smtClean="0"/>
              <a:t>4/24/2022</a:t>
            </a:fld>
            <a:endParaRPr lang="en-US"/>
          </a:p>
        </p:txBody>
      </p:sp>
      <p:sp>
        <p:nvSpPr>
          <p:cNvPr id="5" name="Footer Placeholder 4">
            <a:extLst>
              <a:ext uri="{FF2B5EF4-FFF2-40B4-BE49-F238E27FC236}">
                <a16:creationId xmlns:a16="http://schemas.microsoft.com/office/drawing/2014/main" id="{A94488DF-709A-431D-8011-D8F70B5DA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75D55-CE87-4559-9E5E-0B8695EC3745}"/>
              </a:ext>
            </a:extLst>
          </p:cNvPr>
          <p:cNvSpPr>
            <a:spLocks noGrp="1"/>
          </p:cNvSpPr>
          <p:nvPr>
            <p:ph type="sldNum" sz="quarter" idx="12"/>
          </p:nvPr>
        </p:nvSpPr>
        <p:spPr/>
        <p:txBody>
          <a:bodyPr/>
          <a:lstStyle/>
          <a:p>
            <a:fld id="{E5B463B1-C034-4A60-B0BB-6D76A7C134B8}" type="slidenum">
              <a:rPr lang="en-US" smtClean="0"/>
              <a:t>‹#›</a:t>
            </a:fld>
            <a:endParaRPr lang="en-US"/>
          </a:p>
        </p:txBody>
      </p:sp>
    </p:spTree>
    <p:extLst>
      <p:ext uri="{BB962C8B-B14F-4D97-AF65-F5344CB8AC3E}">
        <p14:creationId xmlns:p14="http://schemas.microsoft.com/office/powerpoint/2010/main" val="164723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F7C3-AD9C-4906-AB74-47DF5D374F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EA1B87-0794-4563-853B-61C4F5D836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C52B32-81A3-45DC-A557-561C5FF6EB30}"/>
              </a:ext>
            </a:extLst>
          </p:cNvPr>
          <p:cNvSpPr>
            <a:spLocks noGrp="1"/>
          </p:cNvSpPr>
          <p:nvPr>
            <p:ph type="dt" sz="half" idx="10"/>
          </p:nvPr>
        </p:nvSpPr>
        <p:spPr/>
        <p:txBody>
          <a:bodyPr/>
          <a:lstStyle/>
          <a:p>
            <a:fld id="{C126779A-726E-4421-8D3E-E964B6745F99}" type="datetimeFigureOut">
              <a:rPr lang="en-US" smtClean="0"/>
              <a:t>4/24/2022</a:t>
            </a:fld>
            <a:endParaRPr lang="en-US"/>
          </a:p>
        </p:txBody>
      </p:sp>
      <p:sp>
        <p:nvSpPr>
          <p:cNvPr id="5" name="Footer Placeholder 4">
            <a:extLst>
              <a:ext uri="{FF2B5EF4-FFF2-40B4-BE49-F238E27FC236}">
                <a16:creationId xmlns:a16="http://schemas.microsoft.com/office/drawing/2014/main" id="{62098CF4-E161-401B-AA46-B5621D640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74A01-A7B2-4995-B461-D27DCAE9FCB8}"/>
              </a:ext>
            </a:extLst>
          </p:cNvPr>
          <p:cNvSpPr>
            <a:spLocks noGrp="1"/>
          </p:cNvSpPr>
          <p:nvPr>
            <p:ph type="sldNum" sz="quarter" idx="12"/>
          </p:nvPr>
        </p:nvSpPr>
        <p:spPr/>
        <p:txBody>
          <a:bodyPr/>
          <a:lstStyle/>
          <a:p>
            <a:fld id="{E5B463B1-C034-4A60-B0BB-6D76A7C134B8}" type="slidenum">
              <a:rPr lang="en-US" smtClean="0"/>
              <a:t>‹#›</a:t>
            </a:fld>
            <a:endParaRPr lang="en-US"/>
          </a:p>
        </p:txBody>
      </p:sp>
    </p:spTree>
    <p:extLst>
      <p:ext uri="{BB962C8B-B14F-4D97-AF65-F5344CB8AC3E}">
        <p14:creationId xmlns:p14="http://schemas.microsoft.com/office/powerpoint/2010/main" val="483516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51698-C1CE-427E-879A-DF087336A2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C797FB-064D-4405-A27D-9F6FD6A2B5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BDA591-53A6-41E6-8C2E-B32D30BDF2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955D6D-EACF-43D7-910D-8BD591361FE3}"/>
              </a:ext>
            </a:extLst>
          </p:cNvPr>
          <p:cNvSpPr>
            <a:spLocks noGrp="1"/>
          </p:cNvSpPr>
          <p:nvPr>
            <p:ph type="dt" sz="half" idx="10"/>
          </p:nvPr>
        </p:nvSpPr>
        <p:spPr/>
        <p:txBody>
          <a:bodyPr/>
          <a:lstStyle/>
          <a:p>
            <a:fld id="{C126779A-726E-4421-8D3E-E964B6745F99}" type="datetimeFigureOut">
              <a:rPr lang="en-US" smtClean="0"/>
              <a:t>4/24/2022</a:t>
            </a:fld>
            <a:endParaRPr lang="en-US"/>
          </a:p>
        </p:txBody>
      </p:sp>
      <p:sp>
        <p:nvSpPr>
          <p:cNvPr id="6" name="Footer Placeholder 5">
            <a:extLst>
              <a:ext uri="{FF2B5EF4-FFF2-40B4-BE49-F238E27FC236}">
                <a16:creationId xmlns:a16="http://schemas.microsoft.com/office/drawing/2014/main" id="{7A7B2833-9274-4164-B621-1B9F49831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75B96-CAB9-47FD-90D4-A135E8F14426}"/>
              </a:ext>
            </a:extLst>
          </p:cNvPr>
          <p:cNvSpPr>
            <a:spLocks noGrp="1"/>
          </p:cNvSpPr>
          <p:nvPr>
            <p:ph type="sldNum" sz="quarter" idx="12"/>
          </p:nvPr>
        </p:nvSpPr>
        <p:spPr/>
        <p:txBody>
          <a:bodyPr/>
          <a:lstStyle/>
          <a:p>
            <a:fld id="{E5B463B1-C034-4A60-B0BB-6D76A7C134B8}" type="slidenum">
              <a:rPr lang="en-US" smtClean="0"/>
              <a:t>‹#›</a:t>
            </a:fld>
            <a:endParaRPr lang="en-US"/>
          </a:p>
        </p:txBody>
      </p:sp>
    </p:spTree>
    <p:extLst>
      <p:ext uri="{BB962C8B-B14F-4D97-AF65-F5344CB8AC3E}">
        <p14:creationId xmlns:p14="http://schemas.microsoft.com/office/powerpoint/2010/main" val="359994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01329-24A9-4C6C-AD4B-CB127BA039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583FED-0B30-4444-8444-B7100BA2D7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7B9EF7-7C02-4819-83BF-7816DF51D3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D4AABC-819E-465F-8489-F7F8AABF1F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EFDD41-C3CF-4346-A6EA-F176F75074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1162D6-5026-4358-8272-F7FBC627C7BE}"/>
              </a:ext>
            </a:extLst>
          </p:cNvPr>
          <p:cNvSpPr>
            <a:spLocks noGrp="1"/>
          </p:cNvSpPr>
          <p:nvPr>
            <p:ph type="dt" sz="half" idx="10"/>
          </p:nvPr>
        </p:nvSpPr>
        <p:spPr/>
        <p:txBody>
          <a:bodyPr/>
          <a:lstStyle/>
          <a:p>
            <a:fld id="{C126779A-726E-4421-8D3E-E964B6745F99}" type="datetimeFigureOut">
              <a:rPr lang="en-US" smtClean="0"/>
              <a:t>4/24/2022</a:t>
            </a:fld>
            <a:endParaRPr lang="en-US"/>
          </a:p>
        </p:txBody>
      </p:sp>
      <p:sp>
        <p:nvSpPr>
          <p:cNvPr id="8" name="Footer Placeholder 7">
            <a:extLst>
              <a:ext uri="{FF2B5EF4-FFF2-40B4-BE49-F238E27FC236}">
                <a16:creationId xmlns:a16="http://schemas.microsoft.com/office/drawing/2014/main" id="{848C123E-6EDE-4D89-949B-7DD7E150BC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E7937B-4E1B-4B6B-96EF-BDE0D1008CC4}"/>
              </a:ext>
            </a:extLst>
          </p:cNvPr>
          <p:cNvSpPr>
            <a:spLocks noGrp="1"/>
          </p:cNvSpPr>
          <p:nvPr>
            <p:ph type="sldNum" sz="quarter" idx="12"/>
          </p:nvPr>
        </p:nvSpPr>
        <p:spPr/>
        <p:txBody>
          <a:bodyPr/>
          <a:lstStyle/>
          <a:p>
            <a:fld id="{E5B463B1-C034-4A60-B0BB-6D76A7C134B8}" type="slidenum">
              <a:rPr lang="en-US" smtClean="0"/>
              <a:t>‹#›</a:t>
            </a:fld>
            <a:endParaRPr lang="en-US"/>
          </a:p>
        </p:txBody>
      </p:sp>
    </p:spTree>
    <p:extLst>
      <p:ext uri="{BB962C8B-B14F-4D97-AF65-F5344CB8AC3E}">
        <p14:creationId xmlns:p14="http://schemas.microsoft.com/office/powerpoint/2010/main" val="356383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13594-EB16-450C-80BA-089FF1A019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639EC5-F090-4134-BA7A-D589B8B4C003}"/>
              </a:ext>
            </a:extLst>
          </p:cNvPr>
          <p:cNvSpPr>
            <a:spLocks noGrp="1"/>
          </p:cNvSpPr>
          <p:nvPr>
            <p:ph type="dt" sz="half" idx="10"/>
          </p:nvPr>
        </p:nvSpPr>
        <p:spPr/>
        <p:txBody>
          <a:bodyPr/>
          <a:lstStyle/>
          <a:p>
            <a:fld id="{C126779A-726E-4421-8D3E-E964B6745F99}" type="datetimeFigureOut">
              <a:rPr lang="en-US" smtClean="0"/>
              <a:t>4/24/2022</a:t>
            </a:fld>
            <a:endParaRPr lang="en-US"/>
          </a:p>
        </p:txBody>
      </p:sp>
      <p:sp>
        <p:nvSpPr>
          <p:cNvPr id="4" name="Footer Placeholder 3">
            <a:extLst>
              <a:ext uri="{FF2B5EF4-FFF2-40B4-BE49-F238E27FC236}">
                <a16:creationId xmlns:a16="http://schemas.microsoft.com/office/drawing/2014/main" id="{7633867F-226C-4A58-A342-0B0A85DD93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F0E742-67FC-43C2-A361-72388E423A09}"/>
              </a:ext>
            </a:extLst>
          </p:cNvPr>
          <p:cNvSpPr>
            <a:spLocks noGrp="1"/>
          </p:cNvSpPr>
          <p:nvPr>
            <p:ph type="sldNum" sz="quarter" idx="12"/>
          </p:nvPr>
        </p:nvSpPr>
        <p:spPr/>
        <p:txBody>
          <a:bodyPr/>
          <a:lstStyle/>
          <a:p>
            <a:fld id="{E5B463B1-C034-4A60-B0BB-6D76A7C134B8}" type="slidenum">
              <a:rPr lang="en-US" smtClean="0"/>
              <a:t>‹#›</a:t>
            </a:fld>
            <a:endParaRPr lang="en-US"/>
          </a:p>
        </p:txBody>
      </p:sp>
    </p:spTree>
    <p:extLst>
      <p:ext uri="{BB962C8B-B14F-4D97-AF65-F5344CB8AC3E}">
        <p14:creationId xmlns:p14="http://schemas.microsoft.com/office/powerpoint/2010/main" val="222746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500BB1-E848-4209-9282-EEB837F846F0}"/>
              </a:ext>
            </a:extLst>
          </p:cNvPr>
          <p:cNvSpPr>
            <a:spLocks noGrp="1"/>
          </p:cNvSpPr>
          <p:nvPr>
            <p:ph type="dt" sz="half" idx="10"/>
          </p:nvPr>
        </p:nvSpPr>
        <p:spPr/>
        <p:txBody>
          <a:bodyPr/>
          <a:lstStyle/>
          <a:p>
            <a:fld id="{C126779A-726E-4421-8D3E-E964B6745F99}" type="datetimeFigureOut">
              <a:rPr lang="en-US" smtClean="0"/>
              <a:t>4/24/2022</a:t>
            </a:fld>
            <a:endParaRPr lang="en-US"/>
          </a:p>
        </p:txBody>
      </p:sp>
      <p:sp>
        <p:nvSpPr>
          <p:cNvPr id="3" name="Footer Placeholder 2">
            <a:extLst>
              <a:ext uri="{FF2B5EF4-FFF2-40B4-BE49-F238E27FC236}">
                <a16:creationId xmlns:a16="http://schemas.microsoft.com/office/drawing/2014/main" id="{8D60C41C-2669-4FC2-90F0-F719C3FD11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F8E3D-AEA6-481C-AA20-FB0E19EC9095}"/>
              </a:ext>
            </a:extLst>
          </p:cNvPr>
          <p:cNvSpPr>
            <a:spLocks noGrp="1"/>
          </p:cNvSpPr>
          <p:nvPr>
            <p:ph type="sldNum" sz="quarter" idx="12"/>
          </p:nvPr>
        </p:nvSpPr>
        <p:spPr/>
        <p:txBody>
          <a:bodyPr/>
          <a:lstStyle/>
          <a:p>
            <a:fld id="{E5B463B1-C034-4A60-B0BB-6D76A7C134B8}" type="slidenum">
              <a:rPr lang="en-US" smtClean="0"/>
              <a:t>‹#›</a:t>
            </a:fld>
            <a:endParaRPr lang="en-US"/>
          </a:p>
        </p:txBody>
      </p:sp>
    </p:spTree>
    <p:extLst>
      <p:ext uri="{BB962C8B-B14F-4D97-AF65-F5344CB8AC3E}">
        <p14:creationId xmlns:p14="http://schemas.microsoft.com/office/powerpoint/2010/main" val="1761077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42DC1-7E9F-414A-BBD9-CA9BE1CB3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BBDC4B-0AC8-4B5E-9A19-FF769BCF8D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0CDDE3-4336-45E7-87DE-1C6FF8216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B1D715-AEFC-4694-824A-20D63BA9A8BF}"/>
              </a:ext>
            </a:extLst>
          </p:cNvPr>
          <p:cNvSpPr>
            <a:spLocks noGrp="1"/>
          </p:cNvSpPr>
          <p:nvPr>
            <p:ph type="dt" sz="half" idx="10"/>
          </p:nvPr>
        </p:nvSpPr>
        <p:spPr/>
        <p:txBody>
          <a:bodyPr/>
          <a:lstStyle/>
          <a:p>
            <a:fld id="{C126779A-726E-4421-8D3E-E964B6745F99}" type="datetimeFigureOut">
              <a:rPr lang="en-US" smtClean="0"/>
              <a:t>4/24/2022</a:t>
            </a:fld>
            <a:endParaRPr lang="en-US"/>
          </a:p>
        </p:txBody>
      </p:sp>
      <p:sp>
        <p:nvSpPr>
          <p:cNvPr id="6" name="Footer Placeholder 5">
            <a:extLst>
              <a:ext uri="{FF2B5EF4-FFF2-40B4-BE49-F238E27FC236}">
                <a16:creationId xmlns:a16="http://schemas.microsoft.com/office/drawing/2014/main" id="{0CD84F78-DB1D-4B89-B063-695E61AE5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3291FB-78A6-4529-8B9F-7194F2AA7C29}"/>
              </a:ext>
            </a:extLst>
          </p:cNvPr>
          <p:cNvSpPr>
            <a:spLocks noGrp="1"/>
          </p:cNvSpPr>
          <p:nvPr>
            <p:ph type="sldNum" sz="quarter" idx="12"/>
          </p:nvPr>
        </p:nvSpPr>
        <p:spPr/>
        <p:txBody>
          <a:bodyPr/>
          <a:lstStyle/>
          <a:p>
            <a:fld id="{E5B463B1-C034-4A60-B0BB-6D76A7C134B8}" type="slidenum">
              <a:rPr lang="en-US" smtClean="0"/>
              <a:t>‹#›</a:t>
            </a:fld>
            <a:endParaRPr lang="en-US"/>
          </a:p>
        </p:txBody>
      </p:sp>
    </p:spTree>
    <p:extLst>
      <p:ext uri="{BB962C8B-B14F-4D97-AF65-F5344CB8AC3E}">
        <p14:creationId xmlns:p14="http://schemas.microsoft.com/office/powerpoint/2010/main" val="2803185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B115-65E3-444C-B53C-064D2BB34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5CF6E2-70C4-478F-B3AA-A330E76F3F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17E4CF-6DD8-4A7A-8999-FEB58904CB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09E59-209F-4ABA-B637-147D6175A112}"/>
              </a:ext>
            </a:extLst>
          </p:cNvPr>
          <p:cNvSpPr>
            <a:spLocks noGrp="1"/>
          </p:cNvSpPr>
          <p:nvPr>
            <p:ph type="dt" sz="half" idx="10"/>
          </p:nvPr>
        </p:nvSpPr>
        <p:spPr/>
        <p:txBody>
          <a:bodyPr/>
          <a:lstStyle/>
          <a:p>
            <a:fld id="{C126779A-726E-4421-8D3E-E964B6745F99}" type="datetimeFigureOut">
              <a:rPr lang="en-US" smtClean="0"/>
              <a:t>4/24/2022</a:t>
            </a:fld>
            <a:endParaRPr lang="en-US"/>
          </a:p>
        </p:txBody>
      </p:sp>
      <p:sp>
        <p:nvSpPr>
          <p:cNvPr id="6" name="Footer Placeholder 5">
            <a:extLst>
              <a:ext uri="{FF2B5EF4-FFF2-40B4-BE49-F238E27FC236}">
                <a16:creationId xmlns:a16="http://schemas.microsoft.com/office/drawing/2014/main" id="{3005336E-D946-48F7-A7A6-B16363B9C5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2A0FA-CAB8-4C8F-A1EA-CCFDBDDF7A68}"/>
              </a:ext>
            </a:extLst>
          </p:cNvPr>
          <p:cNvSpPr>
            <a:spLocks noGrp="1"/>
          </p:cNvSpPr>
          <p:nvPr>
            <p:ph type="sldNum" sz="quarter" idx="12"/>
          </p:nvPr>
        </p:nvSpPr>
        <p:spPr/>
        <p:txBody>
          <a:bodyPr/>
          <a:lstStyle/>
          <a:p>
            <a:fld id="{E5B463B1-C034-4A60-B0BB-6D76A7C134B8}" type="slidenum">
              <a:rPr lang="en-US" smtClean="0"/>
              <a:t>‹#›</a:t>
            </a:fld>
            <a:endParaRPr lang="en-US"/>
          </a:p>
        </p:txBody>
      </p:sp>
    </p:spTree>
    <p:extLst>
      <p:ext uri="{BB962C8B-B14F-4D97-AF65-F5344CB8AC3E}">
        <p14:creationId xmlns:p14="http://schemas.microsoft.com/office/powerpoint/2010/main" val="1523397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14F60F-4DF5-4B78-9602-5B2FA5C7F5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099AC9-A3F6-41A4-98A5-921A960577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6B1C0-B9D9-46B3-94F6-A40976EC68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6779A-726E-4421-8D3E-E964B6745F99}" type="datetimeFigureOut">
              <a:rPr lang="en-US" smtClean="0"/>
              <a:t>4/24/2022</a:t>
            </a:fld>
            <a:endParaRPr lang="en-US"/>
          </a:p>
        </p:txBody>
      </p:sp>
      <p:sp>
        <p:nvSpPr>
          <p:cNvPr id="5" name="Footer Placeholder 4">
            <a:extLst>
              <a:ext uri="{FF2B5EF4-FFF2-40B4-BE49-F238E27FC236}">
                <a16:creationId xmlns:a16="http://schemas.microsoft.com/office/drawing/2014/main" id="{A19E74CB-DB6E-465A-BF1B-8F0635DA02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C3686C-1607-4719-AA72-22D7FBC890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B463B1-C034-4A60-B0BB-6D76A7C134B8}" type="slidenum">
              <a:rPr lang="en-US" smtClean="0"/>
              <a:t>‹#›</a:t>
            </a:fld>
            <a:endParaRPr lang="en-US"/>
          </a:p>
        </p:txBody>
      </p:sp>
    </p:spTree>
    <p:extLst>
      <p:ext uri="{BB962C8B-B14F-4D97-AF65-F5344CB8AC3E}">
        <p14:creationId xmlns:p14="http://schemas.microsoft.com/office/powerpoint/2010/main" val="1716977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E6F8-C2A6-440F-86EA-C53781E326DD}"/>
              </a:ext>
            </a:extLst>
          </p:cNvPr>
          <p:cNvSpPr>
            <a:spLocks noGrp="1"/>
          </p:cNvSpPr>
          <p:nvPr>
            <p:ph type="ctrTitle"/>
          </p:nvPr>
        </p:nvSpPr>
        <p:spPr>
          <a:xfrm>
            <a:off x="669073" y="251791"/>
            <a:ext cx="10660566" cy="1113183"/>
          </a:xfrm>
        </p:spPr>
        <p:txBody>
          <a:bodyPr>
            <a:normAutofit fontScale="90000"/>
          </a:bodyPr>
          <a:lstStyle/>
          <a:p>
            <a:r>
              <a:rPr lang="en-US" sz="4000" dirty="0"/>
              <a:t>The Ethical and Legal Implications of Information Systems Learning Objectives</a:t>
            </a:r>
          </a:p>
        </p:txBody>
      </p:sp>
      <p:sp>
        <p:nvSpPr>
          <p:cNvPr id="3" name="Subtitle 2">
            <a:extLst>
              <a:ext uri="{FF2B5EF4-FFF2-40B4-BE49-F238E27FC236}">
                <a16:creationId xmlns:a16="http://schemas.microsoft.com/office/drawing/2014/main" id="{9B5C1F84-F99D-4B25-AD1F-A6E9D1BAAA2D}"/>
              </a:ext>
            </a:extLst>
          </p:cNvPr>
          <p:cNvSpPr>
            <a:spLocks noGrp="1"/>
          </p:cNvSpPr>
          <p:nvPr>
            <p:ph type="subTitle" idx="1"/>
          </p:nvPr>
        </p:nvSpPr>
        <p:spPr>
          <a:xfrm>
            <a:off x="1524000" y="1868557"/>
            <a:ext cx="9144000" cy="4376125"/>
          </a:xfrm>
        </p:spPr>
        <p:txBody>
          <a:bodyPr>
            <a:normAutofit fontScale="92500" lnSpcReduction="20000"/>
          </a:bodyPr>
          <a:lstStyle/>
          <a:p>
            <a:pPr marL="457200" indent="-457200" algn="l">
              <a:buFont typeface="+mj-lt"/>
              <a:buAutoNum type="arabicPeriod"/>
            </a:pPr>
            <a:r>
              <a:rPr lang="en-US" sz="3200" dirty="0"/>
              <a:t>Describe what the term information systems ethics means.</a:t>
            </a:r>
            <a:br>
              <a:rPr lang="en-US" sz="3200" dirty="0"/>
            </a:br>
            <a:endParaRPr lang="en-US" sz="3200" dirty="0"/>
          </a:p>
          <a:p>
            <a:pPr marL="457200" indent="-457200" algn="l">
              <a:buFont typeface="+mj-lt"/>
              <a:buAutoNum type="arabicPeriod"/>
            </a:pPr>
            <a:r>
              <a:rPr lang="en-US" sz="3200" dirty="0"/>
              <a:t>Explain what a code of ethics is and describe the advantages and disadvantages.</a:t>
            </a:r>
            <a:br>
              <a:rPr lang="en-US" sz="3200" dirty="0"/>
            </a:br>
            <a:endParaRPr lang="en-US" sz="3200" dirty="0"/>
          </a:p>
          <a:p>
            <a:pPr marL="457200" indent="-457200" algn="l">
              <a:buFont typeface="+mj-lt"/>
              <a:buAutoNum type="arabicPeriod"/>
            </a:pPr>
            <a:r>
              <a:rPr lang="en-US" sz="3200" dirty="0"/>
              <a:t>Define the term intellectual property and explain the protections provided by copyright, patent, and trademark.</a:t>
            </a:r>
            <a:br>
              <a:rPr lang="en-US" sz="3200" dirty="0"/>
            </a:br>
            <a:endParaRPr lang="en-US" sz="3200" dirty="0"/>
          </a:p>
          <a:p>
            <a:pPr marL="457200" indent="-457200" algn="l">
              <a:buFont typeface="+mj-lt"/>
              <a:buAutoNum type="arabicPeriod"/>
            </a:pPr>
            <a:r>
              <a:rPr lang="en-US" sz="3200" dirty="0"/>
              <a:t>Describe the challenges that information technology brings to individual privacy.</a:t>
            </a:r>
          </a:p>
          <a:p>
            <a:pPr algn="l"/>
            <a:endParaRPr lang="en-US" dirty="0"/>
          </a:p>
        </p:txBody>
      </p:sp>
    </p:spTree>
    <p:extLst>
      <p:ext uri="{BB962C8B-B14F-4D97-AF65-F5344CB8AC3E}">
        <p14:creationId xmlns:p14="http://schemas.microsoft.com/office/powerpoint/2010/main" val="353603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A9D7-D510-4291-AADA-1F97F35730F8}"/>
              </a:ext>
            </a:extLst>
          </p:cNvPr>
          <p:cNvSpPr>
            <a:spLocks noGrp="1"/>
          </p:cNvSpPr>
          <p:nvPr>
            <p:ph type="title"/>
          </p:nvPr>
        </p:nvSpPr>
        <p:spPr>
          <a:xfrm>
            <a:off x="838200" y="145774"/>
            <a:ext cx="10515600" cy="728870"/>
          </a:xfrm>
        </p:spPr>
        <p:txBody>
          <a:bodyPr>
            <a:normAutofit/>
          </a:bodyPr>
          <a:lstStyle/>
          <a:p>
            <a:pPr algn="ctr"/>
            <a:r>
              <a:rPr lang="en-US" sz="4000" dirty="0"/>
              <a:t>The Digital Millennium Copyright Act</a:t>
            </a:r>
          </a:p>
        </p:txBody>
      </p:sp>
      <p:sp>
        <p:nvSpPr>
          <p:cNvPr id="3" name="Content Placeholder 2">
            <a:extLst>
              <a:ext uri="{FF2B5EF4-FFF2-40B4-BE49-F238E27FC236}">
                <a16:creationId xmlns:a16="http://schemas.microsoft.com/office/drawing/2014/main" id="{A11C24E8-AD17-4A3C-BCDE-2499171FAFC3}"/>
              </a:ext>
            </a:extLst>
          </p:cNvPr>
          <p:cNvSpPr>
            <a:spLocks noGrp="1"/>
          </p:cNvSpPr>
          <p:nvPr>
            <p:ph idx="1"/>
          </p:nvPr>
        </p:nvSpPr>
        <p:spPr>
          <a:xfrm>
            <a:off x="838200" y="1046922"/>
            <a:ext cx="10515600" cy="5130041"/>
          </a:xfrm>
        </p:spPr>
        <p:txBody>
          <a:bodyPr>
            <a:normAutofit/>
          </a:bodyPr>
          <a:lstStyle/>
          <a:p>
            <a:pPr marL="0" indent="0">
              <a:buNone/>
            </a:pPr>
            <a:r>
              <a:rPr lang="en-US" sz="3600" dirty="0"/>
              <a:t>As digital technologies have changed what it means to create, copy, and distribute media, a policy vacuum has been created. In 1998, the US Congress passed the Digital Millennium Copyright Act (DMCA), which extended copyright law to take into consideration digital technologies. Two of the best-known provisions from the DMCA are the anti-circumvention provision and the “safe harbor” provision. </a:t>
            </a:r>
          </a:p>
        </p:txBody>
      </p:sp>
    </p:spTree>
    <p:extLst>
      <p:ext uri="{BB962C8B-B14F-4D97-AF65-F5344CB8AC3E}">
        <p14:creationId xmlns:p14="http://schemas.microsoft.com/office/powerpoint/2010/main" val="2086846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BF55-23C8-40B6-803D-5EDDE3DAB595}"/>
              </a:ext>
            </a:extLst>
          </p:cNvPr>
          <p:cNvSpPr>
            <a:spLocks noGrp="1"/>
          </p:cNvSpPr>
          <p:nvPr>
            <p:ph type="title"/>
          </p:nvPr>
        </p:nvSpPr>
        <p:spPr>
          <a:xfrm>
            <a:off x="838200" y="145775"/>
            <a:ext cx="10515600" cy="728868"/>
          </a:xfrm>
        </p:spPr>
        <p:txBody>
          <a:bodyPr>
            <a:normAutofit/>
          </a:bodyPr>
          <a:lstStyle/>
          <a:p>
            <a:pPr algn="ctr"/>
            <a:r>
              <a:rPr lang="en-US" sz="4000" dirty="0"/>
              <a:t>The Anti-Circumvention Provision</a:t>
            </a:r>
          </a:p>
        </p:txBody>
      </p:sp>
      <p:sp>
        <p:nvSpPr>
          <p:cNvPr id="3" name="Content Placeholder 2">
            <a:extLst>
              <a:ext uri="{FF2B5EF4-FFF2-40B4-BE49-F238E27FC236}">
                <a16:creationId xmlns:a16="http://schemas.microsoft.com/office/drawing/2014/main" id="{27651087-BDDB-4589-B41C-B4812251AA2E}"/>
              </a:ext>
            </a:extLst>
          </p:cNvPr>
          <p:cNvSpPr>
            <a:spLocks noGrp="1"/>
          </p:cNvSpPr>
          <p:nvPr>
            <p:ph idx="1"/>
          </p:nvPr>
        </p:nvSpPr>
        <p:spPr>
          <a:xfrm>
            <a:off x="838200" y="1099930"/>
            <a:ext cx="10515600" cy="5077033"/>
          </a:xfrm>
        </p:spPr>
        <p:txBody>
          <a:bodyPr>
            <a:normAutofit/>
          </a:bodyPr>
          <a:lstStyle/>
          <a:p>
            <a:pPr marL="0" indent="0">
              <a:buNone/>
            </a:pPr>
            <a:r>
              <a:rPr lang="en-US" sz="3200" dirty="0"/>
              <a:t>The anti-circumvention provision makes it illegal to create technology to circumvent technology that has been put in place to protect a copyrighted work. This provision includes not just the creation of the technology but also the publishing of information that describes how to do it. While this provision does allow for some exceptions, it has become quite controversial and has led to a movement to have it modified. </a:t>
            </a:r>
          </a:p>
        </p:txBody>
      </p:sp>
    </p:spTree>
    <p:extLst>
      <p:ext uri="{BB962C8B-B14F-4D97-AF65-F5344CB8AC3E}">
        <p14:creationId xmlns:p14="http://schemas.microsoft.com/office/powerpoint/2010/main" val="33168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66D92-D03F-417E-9FB2-08C7AC3D1834}"/>
              </a:ext>
            </a:extLst>
          </p:cNvPr>
          <p:cNvSpPr>
            <a:spLocks noGrp="1"/>
          </p:cNvSpPr>
          <p:nvPr>
            <p:ph type="title"/>
          </p:nvPr>
        </p:nvSpPr>
        <p:spPr>
          <a:xfrm>
            <a:off x="838200" y="185531"/>
            <a:ext cx="10515600" cy="662608"/>
          </a:xfrm>
        </p:spPr>
        <p:txBody>
          <a:bodyPr>
            <a:normAutofit fontScale="90000"/>
          </a:bodyPr>
          <a:lstStyle/>
          <a:p>
            <a:pPr algn="ctr"/>
            <a:r>
              <a:rPr lang="en-US" dirty="0"/>
              <a:t>Safe Harbor Provision</a:t>
            </a:r>
          </a:p>
        </p:txBody>
      </p:sp>
      <p:sp>
        <p:nvSpPr>
          <p:cNvPr id="3" name="Content Placeholder 2">
            <a:extLst>
              <a:ext uri="{FF2B5EF4-FFF2-40B4-BE49-F238E27FC236}">
                <a16:creationId xmlns:a16="http://schemas.microsoft.com/office/drawing/2014/main" id="{B60B7E2A-FC92-4E25-85FD-C08D11CFF325}"/>
              </a:ext>
            </a:extLst>
          </p:cNvPr>
          <p:cNvSpPr>
            <a:spLocks noGrp="1"/>
          </p:cNvSpPr>
          <p:nvPr>
            <p:ph idx="1"/>
          </p:nvPr>
        </p:nvSpPr>
        <p:spPr>
          <a:xfrm>
            <a:off x="838200" y="1205948"/>
            <a:ext cx="10515600" cy="4971015"/>
          </a:xfrm>
        </p:spPr>
        <p:txBody>
          <a:bodyPr/>
          <a:lstStyle/>
          <a:p>
            <a:pPr marL="0" indent="0">
              <a:buNone/>
            </a:pPr>
            <a:r>
              <a:rPr lang="en-US" dirty="0"/>
              <a:t>The “safe harbor” provision limits the liability of online service providers when someone using their services commits copyright infringement. This is the provision that allows YouTube, for example, not to be held liable when someone posts a clip from a copyrighted movie. The provision does require the online service provider to take action when they are notified of the violation (a “takedown” notice). For an example of how takedown works, here’s how YouTube handles these requests: YouTube Copyright Infringement Notification. </a:t>
            </a:r>
          </a:p>
        </p:txBody>
      </p:sp>
    </p:spTree>
    <p:extLst>
      <p:ext uri="{BB962C8B-B14F-4D97-AF65-F5344CB8AC3E}">
        <p14:creationId xmlns:p14="http://schemas.microsoft.com/office/powerpoint/2010/main" val="898230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F38C-569A-4029-AFE0-FC320DFDB976}"/>
              </a:ext>
            </a:extLst>
          </p:cNvPr>
          <p:cNvSpPr>
            <a:spLocks noGrp="1"/>
          </p:cNvSpPr>
          <p:nvPr>
            <p:ph type="title"/>
          </p:nvPr>
        </p:nvSpPr>
        <p:spPr>
          <a:xfrm>
            <a:off x="838200" y="106018"/>
            <a:ext cx="10515600" cy="575020"/>
          </a:xfrm>
        </p:spPr>
        <p:txBody>
          <a:bodyPr>
            <a:normAutofit fontScale="90000"/>
          </a:bodyPr>
          <a:lstStyle/>
          <a:p>
            <a:pPr algn="ctr"/>
            <a:r>
              <a:rPr lang="en-US" sz="4000" dirty="0"/>
              <a:t>Creative Commons</a:t>
            </a:r>
          </a:p>
        </p:txBody>
      </p:sp>
      <p:sp>
        <p:nvSpPr>
          <p:cNvPr id="3" name="Content Placeholder 2">
            <a:extLst>
              <a:ext uri="{FF2B5EF4-FFF2-40B4-BE49-F238E27FC236}">
                <a16:creationId xmlns:a16="http://schemas.microsoft.com/office/drawing/2014/main" id="{5521B47D-EBD6-46CD-A775-F944B5C818A4}"/>
              </a:ext>
            </a:extLst>
          </p:cNvPr>
          <p:cNvSpPr>
            <a:spLocks noGrp="1"/>
          </p:cNvSpPr>
          <p:nvPr>
            <p:ph idx="1"/>
          </p:nvPr>
        </p:nvSpPr>
        <p:spPr>
          <a:xfrm>
            <a:off x="838200" y="954157"/>
            <a:ext cx="10515600" cy="5222806"/>
          </a:xfrm>
        </p:spPr>
        <p:txBody>
          <a:bodyPr/>
          <a:lstStyle/>
          <a:p>
            <a:pPr marL="0" indent="0">
              <a:buNone/>
            </a:pPr>
            <a:r>
              <a:rPr lang="en-US" dirty="0"/>
              <a:t>Creative Commons is a nonprofit organization that provides legal tools for artists and authors. The tools offered make it simple to license artistic or literary work for others to use or distribute in a manner consistent with the author’s intentions. Creative Commons licenses are indicated with the symbol. It is important to note that Creative Commons and public domain are not the same. When something is in the public domain, it has absolutely no restrictions on its use or distribution. Works whose copyrights have expired are in the public domain. By using a Creative Commons license, authors can control the use of their work while still making it widely accessible. </a:t>
            </a:r>
          </a:p>
        </p:txBody>
      </p:sp>
    </p:spTree>
    <p:extLst>
      <p:ext uri="{BB962C8B-B14F-4D97-AF65-F5344CB8AC3E}">
        <p14:creationId xmlns:p14="http://schemas.microsoft.com/office/powerpoint/2010/main" val="265247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67BCF-59C3-4DF3-8BA5-9628C3E287CB}"/>
              </a:ext>
            </a:extLst>
          </p:cNvPr>
          <p:cNvSpPr>
            <a:spLocks noGrp="1"/>
          </p:cNvSpPr>
          <p:nvPr>
            <p:ph type="title"/>
          </p:nvPr>
        </p:nvSpPr>
        <p:spPr>
          <a:xfrm>
            <a:off x="838200" y="-1"/>
            <a:ext cx="10515600" cy="681037"/>
          </a:xfrm>
        </p:spPr>
        <p:txBody>
          <a:bodyPr>
            <a:normAutofit fontScale="90000"/>
          </a:bodyPr>
          <a:lstStyle/>
          <a:p>
            <a:pPr algn="ctr"/>
            <a:r>
              <a:rPr lang="en-US" dirty="0"/>
              <a:t>Patents</a:t>
            </a:r>
          </a:p>
        </p:txBody>
      </p:sp>
      <p:sp>
        <p:nvSpPr>
          <p:cNvPr id="3" name="Content Placeholder 2">
            <a:extLst>
              <a:ext uri="{FF2B5EF4-FFF2-40B4-BE49-F238E27FC236}">
                <a16:creationId xmlns:a16="http://schemas.microsoft.com/office/drawing/2014/main" id="{D94AD572-86D5-45B1-B842-20333D44EEB5}"/>
              </a:ext>
            </a:extLst>
          </p:cNvPr>
          <p:cNvSpPr>
            <a:spLocks noGrp="1"/>
          </p:cNvSpPr>
          <p:nvPr>
            <p:ph idx="1"/>
          </p:nvPr>
        </p:nvSpPr>
        <p:spPr>
          <a:xfrm>
            <a:off x="838200" y="887896"/>
            <a:ext cx="10515600" cy="5289067"/>
          </a:xfrm>
        </p:spPr>
        <p:txBody>
          <a:bodyPr>
            <a:normAutofit/>
          </a:bodyPr>
          <a:lstStyle/>
          <a:p>
            <a:pPr marL="0" indent="0">
              <a:buNone/>
            </a:pPr>
            <a:r>
              <a:rPr lang="en-US" dirty="0"/>
              <a:t>Patents are another important form of intellectual property protection. A patent creates protection for someone who invents a new product or process. The definition of invention is quite broad and covers many different fields. Here are some examples of items receiving patents: </a:t>
            </a:r>
          </a:p>
          <a:p>
            <a:pPr marL="0" indent="0">
              <a:buNone/>
            </a:pPr>
            <a:r>
              <a:rPr lang="en-US" sz="2400" dirty="0"/>
              <a:t>	• circuit designs in semiconductors </a:t>
            </a:r>
          </a:p>
          <a:p>
            <a:pPr marL="0" indent="0">
              <a:buNone/>
            </a:pPr>
            <a:r>
              <a:rPr lang="en-US" sz="2400" dirty="0"/>
              <a:t>	• prescription drug formulas</a:t>
            </a:r>
          </a:p>
          <a:p>
            <a:pPr marL="0" indent="0">
              <a:buNone/>
            </a:pPr>
            <a:r>
              <a:rPr lang="en-US" sz="2400" dirty="0"/>
              <a:t>	• firearms</a:t>
            </a:r>
          </a:p>
          <a:p>
            <a:pPr marL="0" indent="0">
              <a:buNone/>
            </a:pPr>
            <a:r>
              <a:rPr lang="en-US" sz="2400" dirty="0"/>
              <a:t>	• locks</a:t>
            </a:r>
          </a:p>
          <a:p>
            <a:pPr marL="0" indent="0">
              <a:buNone/>
            </a:pPr>
            <a:r>
              <a:rPr lang="en-US" sz="2400" dirty="0"/>
              <a:t>	• plumbing</a:t>
            </a:r>
          </a:p>
          <a:p>
            <a:pPr marL="0" indent="0">
              <a:buNone/>
            </a:pPr>
            <a:r>
              <a:rPr lang="en-US" sz="2400" dirty="0"/>
              <a:t>	• engines</a:t>
            </a:r>
          </a:p>
          <a:p>
            <a:pPr marL="0" indent="0">
              <a:buNone/>
            </a:pPr>
            <a:r>
              <a:rPr lang="en-US" sz="2400" dirty="0"/>
              <a:t>	• coating processes</a:t>
            </a:r>
          </a:p>
          <a:p>
            <a:pPr marL="0" indent="0">
              <a:buNone/>
            </a:pPr>
            <a:r>
              <a:rPr lang="en-US" sz="2400" dirty="0"/>
              <a:t>	• business processes</a:t>
            </a:r>
          </a:p>
        </p:txBody>
      </p:sp>
    </p:spTree>
    <p:extLst>
      <p:ext uri="{BB962C8B-B14F-4D97-AF65-F5344CB8AC3E}">
        <p14:creationId xmlns:p14="http://schemas.microsoft.com/office/powerpoint/2010/main" val="3076081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1987-74CD-4953-B63D-86CBFF325B05}"/>
              </a:ext>
            </a:extLst>
          </p:cNvPr>
          <p:cNvSpPr>
            <a:spLocks noGrp="1"/>
          </p:cNvSpPr>
          <p:nvPr>
            <p:ph type="title"/>
          </p:nvPr>
        </p:nvSpPr>
        <p:spPr>
          <a:xfrm>
            <a:off x="838200" y="185530"/>
            <a:ext cx="10515600" cy="702366"/>
          </a:xfrm>
        </p:spPr>
        <p:txBody>
          <a:bodyPr>
            <a:normAutofit/>
          </a:bodyPr>
          <a:lstStyle/>
          <a:p>
            <a:pPr algn="ctr"/>
            <a:r>
              <a:rPr lang="en-US" sz="4000" dirty="0"/>
              <a:t>Obtaining Patent Protection</a:t>
            </a:r>
          </a:p>
        </p:txBody>
      </p:sp>
      <p:sp>
        <p:nvSpPr>
          <p:cNvPr id="3" name="Content Placeholder 2">
            <a:extLst>
              <a:ext uri="{FF2B5EF4-FFF2-40B4-BE49-F238E27FC236}">
                <a16:creationId xmlns:a16="http://schemas.microsoft.com/office/drawing/2014/main" id="{120D8C95-EEE4-4404-BBE1-073C036B6F56}"/>
              </a:ext>
            </a:extLst>
          </p:cNvPr>
          <p:cNvSpPr>
            <a:spLocks noGrp="1"/>
          </p:cNvSpPr>
          <p:nvPr>
            <p:ph idx="1"/>
          </p:nvPr>
        </p:nvSpPr>
        <p:spPr>
          <a:xfrm>
            <a:off x="838200" y="1046922"/>
            <a:ext cx="10515600" cy="5130041"/>
          </a:xfrm>
        </p:spPr>
        <p:txBody>
          <a:bodyPr/>
          <a:lstStyle/>
          <a:p>
            <a:pPr marL="0" indent="0">
              <a:buNone/>
            </a:pPr>
            <a:r>
              <a:rPr lang="en-US" dirty="0"/>
              <a:t> A patent will only be granted if the invention or process being submitted meets certain conditions:</a:t>
            </a:r>
          </a:p>
          <a:p>
            <a:pPr marL="0" indent="0">
              <a:buNone/>
            </a:pPr>
            <a:r>
              <a:rPr lang="en-US" dirty="0"/>
              <a:t>• Must be original. The invention being submitted must not have been submitted before. </a:t>
            </a:r>
          </a:p>
          <a:p>
            <a:pPr marL="0" indent="0">
              <a:buNone/>
            </a:pPr>
            <a:r>
              <a:rPr lang="en-US" dirty="0"/>
              <a:t>• Must be non-obvious. You cannot patent something that anyone could think of. For example, you could not put a pencil on a chair and try to get a patent for a pencil-holding chair. </a:t>
            </a:r>
          </a:p>
          <a:p>
            <a:pPr marL="0" indent="0">
              <a:buNone/>
            </a:pPr>
            <a:r>
              <a:rPr lang="en-US" dirty="0"/>
              <a:t>• Must be useful. The invention being submitted must serve some purpose or have some use that would be desired. </a:t>
            </a:r>
          </a:p>
          <a:p>
            <a:pPr marL="0" indent="0">
              <a:buNone/>
            </a:pPr>
            <a:endParaRPr lang="en-US" dirty="0"/>
          </a:p>
        </p:txBody>
      </p:sp>
    </p:spTree>
    <p:extLst>
      <p:ext uri="{BB962C8B-B14F-4D97-AF65-F5344CB8AC3E}">
        <p14:creationId xmlns:p14="http://schemas.microsoft.com/office/powerpoint/2010/main" val="927855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B83A-B81D-461F-ACA1-2F107F5C295A}"/>
              </a:ext>
            </a:extLst>
          </p:cNvPr>
          <p:cNvSpPr>
            <a:spLocks noGrp="1"/>
          </p:cNvSpPr>
          <p:nvPr>
            <p:ph type="title"/>
          </p:nvPr>
        </p:nvSpPr>
        <p:spPr>
          <a:xfrm>
            <a:off x="838200" y="0"/>
            <a:ext cx="10515600" cy="681037"/>
          </a:xfrm>
        </p:spPr>
        <p:txBody>
          <a:bodyPr>
            <a:normAutofit fontScale="90000"/>
          </a:bodyPr>
          <a:lstStyle/>
          <a:p>
            <a:pPr algn="ctr"/>
            <a:r>
              <a:rPr lang="en-US" dirty="0"/>
              <a:t>Trademark</a:t>
            </a:r>
          </a:p>
        </p:txBody>
      </p:sp>
      <p:sp>
        <p:nvSpPr>
          <p:cNvPr id="3" name="Content Placeholder 2">
            <a:extLst>
              <a:ext uri="{FF2B5EF4-FFF2-40B4-BE49-F238E27FC236}">
                <a16:creationId xmlns:a16="http://schemas.microsoft.com/office/drawing/2014/main" id="{A613D664-E924-413D-A1C5-A2B6D875FB09}"/>
              </a:ext>
            </a:extLst>
          </p:cNvPr>
          <p:cNvSpPr>
            <a:spLocks noGrp="1"/>
          </p:cNvSpPr>
          <p:nvPr>
            <p:ph idx="1"/>
          </p:nvPr>
        </p:nvSpPr>
        <p:spPr>
          <a:xfrm>
            <a:off x="838200" y="861391"/>
            <a:ext cx="10515600" cy="5315572"/>
          </a:xfrm>
        </p:spPr>
        <p:txBody>
          <a:bodyPr>
            <a:normAutofit lnSpcReduction="10000"/>
          </a:bodyPr>
          <a:lstStyle/>
          <a:p>
            <a:pPr marL="0" indent="0">
              <a:buNone/>
            </a:pPr>
            <a:r>
              <a:rPr lang="en-US" dirty="0"/>
              <a:t>A trademark is a word, phrase, logo, shape or sound that identifies a source of goods or services. For example, the Nike “Swoosh,” the Facebook “f”, and Apple’s apple (with a bite taken out of it) are all trademarked. The concept behind trademarks is to protect the consumer.</a:t>
            </a:r>
          </a:p>
          <a:p>
            <a:pPr marL="0" indent="0">
              <a:buNone/>
            </a:pPr>
            <a:r>
              <a:rPr lang="en-US" dirty="0"/>
              <a:t>Two types of trademarks exist – a common law trademark and a registered trademark. As with copyright, an organization will automatically receive a trademark if a word, phrase, or logo is being used in the normal course of business (subject to some restrictions, discussed below). A common law trademark is designated by placing “TM” next to the trademark. A registered trademark is one that has been examined, approved, and registered with the trademark office, such as the Patent and Trademark Office in the US. A registered trademark has the circle-R (®) placed next to the trademark. </a:t>
            </a:r>
          </a:p>
          <a:p>
            <a:pPr marL="0" indent="0">
              <a:buNone/>
            </a:pPr>
            <a:endParaRPr lang="en-US" dirty="0"/>
          </a:p>
        </p:txBody>
      </p:sp>
    </p:spTree>
    <p:extLst>
      <p:ext uri="{BB962C8B-B14F-4D97-AF65-F5344CB8AC3E}">
        <p14:creationId xmlns:p14="http://schemas.microsoft.com/office/powerpoint/2010/main" val="3650932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A14B7-2CDA-45AF-BFDD-605CA8A5D876}"/>
              </a:ext>
            </a:extLst>
          </p:cNvPr>
          <p:cNvSpPr>
            <a:spLocks noGrp="1"/>
          </p:cNvSpPr>
          <p:nvPr>
            <p:ph type="title"/>
          </p:nvPr>
        </p:nvSpPr>
        <p:spPr/>
        <p:txBody>
          <a:bodyPr/>
          <a:lstStyle/>
          <a:p>
            <a:r>
              <a:rPr lang="en-US" dirty="0"/>
              <a:t>What is this?</a:t>
            </a:r>
          </a:p>
        </p:txBody>
      </p:sp>
      <p:pic>
        <p:nvPicPr>
          <p:cNvPr id="2050" name="Picture 2" descr="Apple Bullies Pharmacy Over Trademark Because All The Apples Are ...">
            <a:extLst>
              <a:ext uri="{FF2B5EF4-FFF2-40B4-BE49-F238E27FC236}">
                <a16:creationId xmlns:a16="http://schemas.microsoft.com/office/drawing/2014/main" id="{3B4E4CF7-CB31-4357-B226-231DC80A82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0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975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2E3B-037B-4ABF-9F30-FD0F76D2BF18}"/>
              </a:ext>
            </a:extLst>
          </p:cNvPr>
          <p:cNvSpPr>
            <a:spLocks noGrp="1"/>
          </p:cNvSpPr>
          <p:nvPr>
            <p:ph type="title"/>
          </p:nvPr>
        </p:nvSpPr>
        <p:spPr>
          <a:xfrm>
            <a:off x="838200" y="198784"/>
            <a:ext cx="10515600" cy="622852"/>
          </a:xfrm>
        </p:spPr>
        <p:txBody>
          <a:bodyPr>
            <a:noAutofit/>
          </a:bodyPr>
          <a:lstStyle/>
          <a:p>
            <a:pPr algn="ctr"/>
            <a:r>
              <a:rPr lang="en-US" sz="4000" dirty="0"/>
              <a:t>Privacy</a:t>
            </a:r>
          </a:p>
        </p:txBody>
      </p:sp>
      <p:sp>
        <p:nvSpPr>
          <p:cNvPr id="3" name="Content Placeholder 2">
            <a:extLst>
              <a:ext uri="{FF2B5EF4-FFF2-40B4-BE49-F238E27FC236}">
                <a16:creationId xmlns:a16="http://schemas.microsoft.com/office/drawing/2014/main" id="{23CFA1B8-72C9-4AC3-827B-478F6DF7BB08}"/>
              </a:ext>
            </a:extLst>
          </p:cNvPr>
          <p:cNvSpPr>
            <a:spLocks noGrp="1"/>
          </p:cNvSpPr>
          <p:nvPr>
            <p:ph idx="1"/>
          </p:nvPr>
        </p:nvSpPr>
        <p:spPr>
          <a:xfrm>
            <a:off x="838200" y="980661"/>
            <a:ext cx="10515600" cy="5196302"/>
          </a:xfrm>
        </p:spPr>
        <p:txBody>
          <a:bodyPr>
            <a:normAutofit/>
          </a:bodyPr>
          <a:lstStyle/>
          <a:p>
            <a:pPr marL="0" indent="0">
              <a:buNone/>
            </a:pPr>
            <a:r>
              <a:rPr lang="en-US" sz="3600" dirty="0"/>
              <a:t>The term privacy has many definitions, but for purposes here, privacy will mean the ability to control information about oneself. The ability to maintain our privacy has eroded substantially in the past decades, due to information systems. </a:t>
            </a:r>
          </a:p>
        </p:txBody>
      </p:sp>
    </p:spTree>
    <p:extLst>
      <p:ext uri="{BB962C8B-B14F-4D97-AF65-F5344CB8AC3E}">
        <p14:creationId xmlns:p14="http://schemas.microsoft.com/office/powerpoint/2010/main" val="290067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1977-F1B0-4675-9D76-8EE8F49E660E}"/>
              </a:ext>
            </a:extLst>
          </p:cNvPr>
          <p:cNvSpPr>
            <a:spLocks noGrp="1"/>
          </p:cNvSpPr>
          <p:nvPr>
            <p:ph type="title"/>
          </p:nvPr>
        </p:nvSpPr>
        <p:spPr>
          <a:xfrm>
            <a:off x="838200" y="0"/>
            <a:ext cx="10515600" cy="681037"/>
          </a:xfrm>
        </p:spPr>
        <p:txBody>
          <a:bodyPr>
            <a:normAutofit/>
          </a:bodyPr>
          <a:lstStyle/>
          <a:p>
            <a:pPr algn="ctr"/>
            <a:r>
              <a:rPr lang="en-US" sz="4000" dirty="0"/>
              <a:t>Personally Identifiable Information </a:t>
            </a:r>
          </a:p>
        </p:txBody>
      </p:sp>
      <p:sp>
        <p:nvSpPr>
          <p:cNvPr id="3" name="Content Placeholder 2">
            <a:extLst>
              <a:ext uri="{FF2B5EF4-FFF2-40B4-BE49-F238E27FC236}">
                <a16:creationId xmlns:a16="http://schemas.microsoft.com/office/drawing/2014/main" id="{4E281020-6987-48CC-9569-1D655BA3CF18}"/>
              </a:ext>
            </a:extLst>
          </p:cNvPr>
          <p:cNvSpPr>
            <a:spLocks noGrp="1"/>
          </p:cNvSpPr>
          <p:nvPr>
            <p:ph idx="1"/>
          </p:nvPr>
        </p:nvSpPr>
        <p:spPr>
          <a:xfrm>
            <a:off x="838200" y="834887"/>
            <a:ext cx="10515600" cy="5342076"/>
          </a:xfrm>
        </p:spPr>
        <p:txBody>
          <a:bodyPr>
            <a:normAutofit fontScale="92500" lnSpcReduction="10000"/>
          </a:bodyPr>
          <a:lstStyle/>
          <a:p>
            <a:pPr marL="0" indent="0">
              <a:buNone/>
            </a:pPr>
            <a:r>
              <a:rPr lang="en-US" dirty="0"/>
              <a:t>Information about a person that can be used to uniquely establish that person’s identify is called personally identifiable information, or PII. This is a broad category that includes information such as: </a:t>
            </a:r>
          </a:p>
          <a:p>
            <a:pPr marL="0" indent="0">
              <a:buNone/>
            </a:pPr>
            <a:endParaRPr lang="en-US" dirty="0"/>
          </a:p>
          <a:p>
            <a:pPr marL="0" indent="0">
              <a:buNone/>
            </a:pPr>
            <a:r>
              <a:rPr lang="en-US" dirty="0"/>
              <a:t>• Name• Social Security Number; • Date of birth; • Place of birth; • Mother‘s maiden name; • Biometric records (fingerprint, face, etc.); • Medical records; • Educational records; • Financial information; and • Employment information.</a:t>
            </a:r>
          </a:p>
          <a:p>
            <a:pPr marL="0" indent="0">
              <a:buNone/>
            </a:pPr>
            <a:endParaRPr lang="en-US" dirty="0"/>
          </a:p>
          <a:p>
            <a:pPr marL="0" indent="0">
              <a:buNone/>
            </a:pPr>
            <a:r>
              <a:rPr lang="en-US" dirty="0"/>
              <a:t>Organizations that collect PII are responsible to protect it. The Department of Commerce recommends that “organizations minimize the use, collection, and retention of PII to what is strictly necessary to accomplish their business purpose and mission.”</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292257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F6FC0-5ACF-4C64-BA63-FA6E4C17665D}"/>
              </a:ext>
            </a:extLst>
          </p:cNvPr>
          <p:cNvSpPr>
            <a:spLocks noGrp="1"/>
          </p:cNvSpPr>
          <p:nvPr>
            <p:ph type="title"/>
          </p:nvPr>
        </p:nvSpPr>
        <p:spPr>
          <a:xfrm>
            <a:off x="838200" y="170121"/>
            <a:ext cx="10515600" cy="850605"/>
          </a:xfrm>
        </p:spPr>
        <p:txBody>
          <a:bodyPr>
            <a:normAutofit/>
          </a:bodyPr>
          <a:lstStyle/>
          <a:p>
            <a:pPr algn="ctr"/>
            <a:r>
              <a:rPr lang="en-US" sz="4000" dirty="0"/>
              <a:t>Ethics Definition</a:t>
            </a:r>
          </a:p>
        </p:txBody>
      </p:sp>
      <p:sp>
        <p:nvSpPr>
          <p:cNvPr id="3" name="Content Placeholder 2">
            <a:extLst>
              <a:ext uri="{FF2B5EF4-FFF2-40B4-BE49-F238E27FC236}">
                <a16:creationId xmlns:a16="http://schemas.microsoft.com/office/drawing/2014/main" id="{1AABED54-EDB9-4AD1-8D3D-14FB7FC29F7E}"/>
              </a:ext>
            </a:extLst>
          </p:cNvPr>
          <p:cNvSpPr>
            <a:spLocks noGrp="1"/>
          </p:cNvSpPr>
          <p:nvPr>
            <p:ph idx="1"/>
          </p:nvPr>
        </p:nvSpPr>
        <p:spPr>
          <a:xfrm>
            <a:off x="838200" y="1531088"/>
            <a:ext cx="10515600" cy="4645875"/>
          </a:xfrm>
        </p:spPr>
        <p:txBody>
          <a:bodyPr/>
          <a:lstStyle/>
          <a:p>
            <a:pPr marL="0" indent="0">
              <a:buNone/>
            </a:pPr>
            <a:r>
              <a:rPr lang="en-US" dirty="0"/>
              <a:t>Textbook:</a:t>
            </a:r>
          </a:p>
          <a:p>
            <a:r>
              <a:rPr lang="en-US" dirty="0"/>
              <a:t>“A set of moral principles”</a:t>
            </a:r>
          </a:p>
          <a:p>
            <a:r>
              <a:rPr lang="en-US" dirty="0"/>
              <a:t>“The principles of conduct governing an individual or a group”</a:t>
            </a:r>
          </a:p>
          <a:p>
            <a:pPr marL="0" indent="0">
              <a:buNone/>
            </a:pPr>
            <a:endParaRPr lang="en-US" dirty="0"/>
          </a:p>
          <a:p>
            <a:pPr marL="0" indent="0">
              <a:buNone/>
            </a:pPr>
            <a:r>
              <a:rPr lang="en-US" dirty="0"/>
              <a:t>Merriam-Webster Collegiate Dictionary:</a:t>
            </a:r>
          </a:p>
          <a:p>
            <a:r>
              <a:rPr lang="en-US" dirty="0"/>
              <a:t>“The discipline dealing with what is good and bad and with moral duty and obligations”</a:t>
            </a:r>
          </a:p>
          <a:p>
            <a:r>
              <a:rPr lang="en-US" dirty="0"/>
              <a:t>“Involving or expressing moral approval or disapproval”</a:t>
            </a:r>
          </a:p>
          <a:p>
            <a:r>
              <a:rPr lang="en-US" dirty="0"/>
              <a:t>“Conforming to accepted professional standards of conduct”</a:t>
            </a:r>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95914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A241A-954B-4D05-B750-05F7ED2391A1}"/>
              </a:ext>
            </a:extLst>
          </p:cNvPr>
          <p:cNvSpPr>
            <a:spLocks noGrp="1"/>
          </p:cNvSpPr>
          <p:nvPr>
            <p:ph type="title"/>
          </p:nvPr>
        </p:nvSpPr>
        <p:spPr>
          <a:xfrm>
            <a:off x="838200" y="159026"/>
            <a:ext cx="10515600" cy="522011"/>
          </a:xfrm>
        </p:spPr>
        <p:txBody>
          <a:bodyPr>
            <a:normAutofit fontScale="90000"/>
          </a:bodyPr>
          <a:lstStyle/>
          <a:p>
            <a:pPr algn="ctr"/>
            <a:r>
              <a:rPr lang="en-US" sz="4000" dirty="0"/>
              <a:t>Non-Obvious Relationship Awareness</a:t>
            </a:r>
          </a:p>
        </p:txBody>
      </p:sp>
      <p:pic>
        <p:nvPicPr>
          <p:cNvPr id="5" name="Content Placeholder 4">
            <a:extLst>
              <a:ext uri="{FF2B5EF4-FFF2-40B4-BE49-F238E27FC236}">
                <a16:creationId xmlns:a16="http://schemas.microsoft.com/office/drawing/2014/main" id="{F213FDA7-01CF-4B8C-BCAF-649596230F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0104" y="914400"/>
            <a:ext cx="7593496" cy="5943600"/>
          </a:xfrm>
        </p:spPr>
      </p:pic>
    </p:spTree>
    <p:extLst>
      <p:ext uri="{BB962C8B-B14F-4D97-AF65-F5344CB8AC3E}">
        <p14:creationId xmlns:p14="http://schemas.microsoft.com/office/powerpoint/2010/main" val="817640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7ED3-7C4E-41DA-9024-06FE1A03487D}"/>
              </a:ext>
            </a:extLst>
          </p:cNvPr>
          <p:cNvSpPr>
            <a:spLocks noGrp="1"/>
          </p:cNvSpPr>
          <p:nvPr>
            <p:ph type="title"/>
          </p:nvPr>
        </p:nvSpPr>
        <p:spPr>
          <a:xfrm>
            <a:off x="838200" y="238540"/>
            <a:ext cx="10515600" cy="755374"/>
          </a:xfrm>
        </p:spPr>
        <p:txBody>
          <a:bodyPr>
            <a:normAutofit/>
          </a:bodyPr>
          <a:lstStyle/>
          <a:p>
            <a:pPr algn="ctr"/>
            <a:r>
              <a:rPr lang="en-US" sz="4000" dirty="0"/>
              <a:t>Restrictions on Data Collecting </a:t>
            </a:r>
          </a:p>
        </p:txBody>
      </p:sp>
      <p:sp>
        <p:nvSpPr>
          <p:cNvPr id="3" name="Content Placeholder 2">
            <a:extLst>
              <a:ext uri="{FF2B5EF4-FFF2-40B4-BE49-F238E27FC236}">
                <a16:creationId xmlns:a16="http://schemas.microsoft.com/office/drawing/2014/main" id="{35129C08-C475-4099-8B18-BC8C37661D08}"/>
              </a:ext>
            </a:extLst>
          </p:cNvPr>
          <p:cNvSpPr>
            <a:spLocks noGrp="1"/>
          </p:cNvSpPr>
          <p:nvPr>
            <p:ph idx="1"/>
          </p:nvPr>
        </p:nvSpPr>
        <p:spPr>
          <a:xfrm>
            <a:off x="838200" y="1285461"/>
            <a:ext cx="10515600" cy="4891502"/>
          </a:xfrm>
        </p:spPr>
        <p:txBody>
          <a:bodyPr/>
          <a:lstStyle/>
          <a:p>
            <a:pPr marL="514350" indent="-514350">
              <a:buFont typeface="+mj-lt"/>
              <a:buAutoNum type="arabicPeriod"/>
            </a:pPr>
            <a:r>
              <a:rPr lang="en-US" sz="3600" dirty="0"/>
              <a:t>Children’s Online Privacy Protection Act</a:t>
            </a:r>
          </a:p>
          <a:p>
            <a:pPr marL="514350" indent="-514350">
              <a:buFont typeface="+mj-lt"/>
              <a:buAutoNum type="arabicPeriod"/>
            </a:pPr>
            <a:r>
              <a:rPr lang="en-US" sz="3600" dirty="0"/>
              <a:t>Family Educational Rights and Privacy Act</a:t>
            </a:r>
          </a:p>
          <a:p>
            <a:pPr marL="514350" indent="-514350">
              <a:buFont typeface="+mj-lt"/>
              <a:buAutoNum type="arabicPeriod"/>
            </a:pPr>
            <a:r>
              <a:rPr lang="en-US" sz="3600" dirty="0"/>
              <a:t>Health Insurance Portability and Accountability Act</a:t>
            </a:r>
          </a:p>
          <a:p>
            <a:pPr marL="514350" indent="-514350">
              <a:buFont typeface="+mj-lt"/>
              <a:buAutoNum type="arabicPeriod"/>
            </a:pPr>
            <a:r>
              <a:rPr lang="en-US" sz="3600" dirty="0"/>
              <a:t>General Data Protection Regulation</a:t>
            </a:r>
          </a:p>
          <a:p>
            <a:pPr marL="514350" indent="-514350">
              <a:buFont typeface="+mj-lt"/>
              <a:buAutoNum type="arabicPeriod"/>
            </a:pPr>
            <a:endParaRPr lang="en-US" dirty="0"/>
          </a:p>
        </p:txBody>
      </p:sp>
    </p:spTree>
    <p:extLst>
      <p:ext uri="{BB962C8B-B14F-4D97-AF65-F5344CB8AC3E}">
        <p14:creationId xmlns:p14="http://schemas.microsoft.com/office/powerpoint/2010/main" val="3433319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59584-9D21-4D01-9D30-51FA2428C76F}"/>
              </a:ext>
            </a:extLst>
          </p:cNvPr>
          <p:cNvSpPr>
            <a:spLocks noGrp="1"/>
          </p:cNvSpPr>
          <p:nvPr>
            <p:ph type="title"/>
          </p:nvPr>
        </p:nvSpPr>
        <p:spPr>
          <a:xfrm>
            <a:off x="838200" y="365126"/>
            <a:ext cx="10515600" cy="628788"/>
          </a:xfrm>
        </p:spPr>
        <p:txBody>
          <a:bodyPr>
            <a:noAutofit/>
          </a:bodyPr>
          <a:lstStyle/>
          <a:p>
            <a:pPr algn="ctr"/>
            <a:r>
              <a:rPr lang="en-US" sz="4000" dirty="0"/>
              <a:t>Do Not Track Regulations</a:t>
            </a:r>
          </a:p>
        </p:txBody>
      </p:sp>
      <p:sp>
        <p:nvSpPr>
          <p:cNvPr id="3" name="Content Placeholder 2">
            <a:extLst>
              <a:ext uri="{FF2B5EF4-FFF2-40B4-BE49-F238E27FC236}">
                <a16:creationId xmlns:a16="http://schemas.microsoft.com/office/drawing/2014/main" id="{56976E48-125A-4D8C-81F6-7B90342D0A08}"/>
              </a:ext>
            </a:extLst>
          </p:cNvPr>
          <p:cNvSpPr>
            <a:spLocks noGrp="1"/>
          </p:cNvSpPr>
          <p:nvPr>
            <p:ph idx="1"/>
          </p:nvPr>
        </p:nvSpPr>
        <p:spPr>
          <a:xfrm>
            <a:off x="838200" y="1166191"/>
            <a:ext cx="10515600" cy="5010772"/>
          </a:xfrm>
        </p:spPr>
        <p:txBody>
          <a:bodyPr>
            <a:normAutofit/>
          </a:bodyPr>
          <a:lstStyle/>
          <a:p>
            <a:pPr marL="0" indent="0">
              <a:buNone/>
            </a:pPr>
            <a:r>
              <a:rPr lang="en-US" sz="3200" dirty="0"/>
              <a:t>When it comes to getting permission to share personal information, the US and the EU have different approaches. In the US, the “optout” model is prevalent. In this model the default agreement states that you have agreed to share your information with the organization and must explicitly tell them that you do not want your information shared. There are no laws prohibiting the sharing of your data, beyond some specific categories of data such as medical records. In the European Union the “opt-in” model is required to be the default. In this case you must give your explicit permission before an organization can share your information. </a:t>
            </a:r>
          </a:p>
        </p:txBody>
      </p:sp>
    </p:spTree>
    <p:extLst>
      <p:ext uri="{BB962C8B-B14F-4D97-AF65-F5344CB8AC3E}">
        <p14:creationId xmlns:p14="http://schemas.microsoft.com/office/powerpoint/2010/main" val="3117931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4F5D1D-2EB0-4B75-9590-A2C361F7C589}"/>
              </a:ext>
            </a:extLst>
          </p:cNvPr>
          <p:cNvSpPr>
            <a:spLocks noGrp="1"/>
          </p:cNvSpPr>
          <p:nvPr>
            <p:ph type="title"/>
          </p:nvPr>
        </p:nvSpPr>
        <p:spPr/>
        <p:txBody>
          <a:bodyPr>
            <a:normAutofit fontScale="90000"/>
          </a:bodyPr>
          <a:lstStyle/>
          <a:p>
            <a:r>
              <a:rPr lang="en-US" sz="3600" dirty="0"/>
              <a:t>Washington Post, “When you “Ask app not to track,” some iPhone apps keep snooping anyway” Sunday, April 17, 2022</a:t>
            </a:r>
            <a:br>
              <a:rPr lang="en-US" dirty="0"/>
            </a:br>
            <a:endParaRPr lang="en-US" dirty="0"/>
          </a:p>
        </p:txBody>
      </p:sp>
      <p:sp>
        <p:nvSpPr>
          <p:cNvPr id="6" name="Content Placeholder 5">
            <a:extLst>
              <a:ext uri="{FF2B5EF4-FFF2-40B4-BE49-F238E27FC236}">
                <a16:creationId xmlns:a16="http://schemas.microsoft.com/office/drawing/2014/main" id="{5025CF73-A7AA-43A7-91CA-FCD1B6DE1219}"/>
              </a:ext>
            </a:extLst>
          </p:cNvPr>
          <p:cNvSpPr>
            <a:spLocks noGrp="1"/>
          </p:cNvSpPr>
          <p:nvPr>
            <p:ph idx="1"/>
          </p:nvPr>
        </p:nvSpPr>
        <p:spPr/>
        <p:txBody>
          <a:bodyPr>
            <a:normAutofit/>
          </a:bodyPr>
          <a:lstStyle/>
          <a:p>
            <a:pPr marL="0" indent="0">
              <a:buNone/>
            </a:pPr>
            <a:r>
              <a:rPr lang="en-US" sz="4000" b="0" i="0" dirty="0">
                <a:solidFill>
                  <a:srgbClr val="2A2A2A"/>
                </a:solidFill>
                <a:effectLst/>
                <a:latin typeface="georgia" panose="02040502050405020303" pitchFamily="18" charset="0"/>
              </a:rPr>
              <a:t>“When it comes to stopping third-party trackers, App Tracking Transparency is a dud. Worse, giving users the option to tap an ‘Ask App Not To Track’ button may even give users a false sense of privacy,” said Lockdown co-founder Johnny Lin, a former Apple iCloud engineer.</a:t>
            </a:r>
            <a:endParaRPr lang="en-US" sz="4000" dirty="0"/>
          </a:p>
        </p:txBody>
      </p:sp>
    </p:spTree>
    <p:extLst>
      <p:ext uri="{BB962C8B-B14F-4D97-AF65-F5344CB8AC3E}">
        <p14:creationId xmlns:p14="http://schemas.microsoft.com/office/powerpoint/2010/main" val="2514226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CD105E-B694-4899-91FC-A7C38580E6D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25154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4587AD7B-12A4-4EFF-AEE4-BD67E4CF8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618" y="0"/>
            <a:ext cx="3168763" cy="6858000"/>
          </a:xfrm>
          <a:prstGeom prst="rect">
            <a:avLst/>
          </a:prstGeom>
        </p:spPr>
      </p:pic>
    </p:spTree>
    <p:extLst>
      <p:ext uri="{BB962C8B-B14F-4D97-AF65-F5344CB8AC3E}">
        <p14:creationId xmlns:p14="http://schemas.microsoft.com/office/powerpoint/2010/main" val="2227532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0258DC76-111F-41DC-AB3B-E0F6F0823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618" y="0"/>
            <a:ext cx="3168763" cy="6858000"/>
          </a:xfrm>
          <a:prstGeom prst="rect">
            <a:avLst/>
          </a:prstGeom>
        </p:spPr>
      </p:pic>
    </p:spTree>
    <p:extLst>
      <p:ext uri="{BB962C8B-B14F-4D97-AF65-F5344CB8AC3E}">
        <p14:creationId xmlns:p14="http://schemas.microsoft.com/office/powerpoint/2010/main" val="4087134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1ADF7-2C9F-49D2-B16D-BD5797D2E8A6}"/>
              </a:ext>
            </a:extLst>
          </p:cNvPr>
          <p:cNvSpPr>
            <a:spLocks noGrp="1"/>
          </p:cNvSpPr>
          <p:nvPr>
            <p:ph type="title"/>
          </p:nvPr>
        </p:nvSpPr>
        <p:spPr>
          <a:xfrm>
            <a:off x="838200" y="218365"/>
            <a:ext cx="10515600" cy="1337480"/>
          </a:xfrm>
        </p:spPr>
        <p:txBody>
          <a:bodyPr>
            <a:noAutofit/>
          </a:bodyPr>
          <a:lstStyle/>
          <a:p>
            <a:pPr algn="ctr"/>
            <a:r>
              <a:rPr lang="en-US" sz="3200" dirty="0"/>
              <a:t>Data shared with </a:t>
            </a:r>
            <a:r>
              <a:rPr lang="en-US" sz="3200" dirty="0" err="1"/>
              <a:t>Chartboost</a:t>
            </a:r>
            <a:r>
              <a:rPr lang="en-US" sz="3200" dirty="0"/>
              <a:t> by ‘Subway Surfers’, ‘Streamer Life!’ and ‘Run Rich 3D’</a:t>
            </a:r>
            <a:br>
              <a:rPr lang="en-US" sz="3200" dirty="0"/>
            </a:br>
            <a:r>
              <a:rPr lang="en-US" sz="3200" dirty="0"/>
              <a:t>Source Washington Post, Sunday, April 17, 2022</a:t>
            </a:r>
          </a:p>
        </p:txBody>
      </p:sp>
      <p:sp>
        <p:nvSpPr>
          <p:cNvPr id="3" name="Content Placeholder 2">
            <a:extLst>
              <a:ext uri="{FF2B5EF4-FFF2-40B4-BE49-F238E27FC236}">
                <a16:creationId xmlns:a16="http://schemas.microsoft.com/office/drawing/2014/main" id="{03DF9D06-3C4C-4232-A3FD-63D0BD07DB95}"/>
              </a:ext>
            </a:extLst>
          </p:cNvPr>
          <p:cNvSpPr>
            <a:spLocks noGrp="1"/>
          </p:cNvSpPr>
          <p:nvPr>
            <p:ph sz="half" idx="1"/>
          </p:nvPr>
        </p:nvSpPr>
        <p:spPr/>
        <p:txBody>
          <a:bodyPr>
            <a:normAutofit fontScale="62500" lnSpcReduction="20000"/>
          </a:bodyPr>
          <a:lstStyle/>
          <a:p>
            <a:r>
              <a:rPr lang="en-US" dirty="0"/>
              <a:t>Device Name (e.g. John’s iPhone X”)</a:t>
            </a:r>
          </a:p>
          <a:p>
            <a:r>
              <a:rPr lang="en-US" dirty="0"/>
              <a:t>Accessibility Setting: Bold Text</a:t>
            </a:r>
          </a:p>
          <a:p>
            <a:r>
              <a:rPr lang="en-US" dirty="0"/>
              <a:t>Accessibility Setting: Custom Text Size</a:t>
            </a:r>
          </a:p>
          <a:p>
            <a:r>
              <a:rPr lang="en-US" dirty="0"/>
              <a:t>Display Setting: Dark Mode</a:t>
            </a:r>
          </a:p>
          <a:p>
            <a:r>
              <a:rPr lang="en-US" dirty="0"/>
              <a:t>Screen Resolution</a:t>
            </a:r>
          </a:p>
          <a:p>
            <a:r>
              <a:rPr lang="en-US" dirty="0"/>
              <a:t>Time Zone</a:t>
            </a:r>
          </a:p>
          <a:p>
            <a:r>
              <a:rPr lang="en-US" dirty="0"/>
              <a:t>Total Storage Space (bytes precision)</a:t>
            </a:r>
          </a:p>
          <a:p>
            <a:r>
              <a:rPr lang="en-US" dirty="0"/>
              <a:t>Free Storage Space (bytes precision)</a:t>
            </a:r>
          </a:p>
          <a:p>
            <a:r>
              <a:rPr lang="en-US" dirty="0"/>
              <a:t>Currency (e.g. “USD”)</a:t>
            </a:r>
          </a:p>
          <a:p>
            <a:r>
              <a:rPr lang="en-US" dirty="0"/>
              <a:t>iOS Version</a:t>
            </a:r>
          </a:p>
          <a:p>
            <a:r>
              <a:rPr lang="en-US" dirty="0"/>
              <a:t>Audio Output (e.g. “Speakerphone”/””Bluetooth”)</a:t>
            </a:r>
          </a:p>
          <a:p>
            <a:r>
              <a:rPr lang="en-US" dirty="0"/>
              <a:t>Audio Input (e.g. “iPhone Microphone”)</a:t>
            </a:r>
          </a:p>
          <a:p>
            <a:endParaRPr lang="en-US" dirty="0"/>
          </a:p>
        </p:txBody>
      </p:sp>
      <p:sp>
        <p:nvSpPr>
          <p:cNvPr id="4" name="Content Placeholder 3">
            <a:extLst>
              <a:ext uri="{FF2B5EF4-FFF2-40B4-BE49-F238E27FC236}">
                <a16:creationId xmlns:a16="http://schemas.microsoft.com/office/drawing/2014/main" id="{DF51F77C-6AE9-4D0F-A45B-23306C17880B}"/>
              </a:ext>
            </a:extLst>
          </p:cNvPr>
          <p:cNvSpPr>
            <a:spLocks noGrp="1"/>
          </p:cNvSpPr>
          <p:nvPr>
            <p:ph sz="half" idx="2"/>
          </p:nvPr>
        </p:nvSpPr>
        <p:spPr/>
        <p:txBody>
          <a:bodyPr>
            <a:normAutofit fontScale="62500" lnSpcReduction="20000"/>
          </a:bodyPr>
          <a:lstStyle/>
          <a:p>
            <a:r>
              <a:rPr lang="en-US" dirty="0"/>
              <a:t>Accessibility Setting: Closed Captioning</a:t>
            </a:r>
          </a:p>
          <a:p>
            <a:r>
              <a:rPr lang="en-US" dirty="0"/>
              <a:t>Country</a:t>
            </a:r>
          </a:p>
          <a:p>
            <a:r>
              <a:rPr lang="en-US" dirty="0"/>
              <a:t>Cellular Carrier Name (e.g. “AT &amp; T”)</a:t>
            </a:r>
          </a:p>
          <a:p>
            <a:r>
              <a:rPr lang="en-US" dirty="0"/>
              <a:t>Cellular Carrier Country</a:t>
            </a:r>
          </a:p>
          <a:p>
            <a:r>
              <a:rPr lang="en-US" dirty="0"/>
              <a:t>Last Restart Time (Exact Timestamp, Second Precision)</a:t>
            </a:r>
          </a:p>
          <a:p>
            <a:r>
              <a:rPr lang="en-US" dirty="0"/>
              <a:t>Calendar Type (e.g. “Gregorian”)</a:t>
            </a:r>
          </a:p>
          <a:p>
            <a:r>
              <a:rPr lang="en-US" dirty="0"/>
              <a:t>Enabled Keyboards (e.g. “English, Emoji, Arabic”)</a:t>
            </a:r>
          </a:p>
          <a:p>
            <a:r>
              <a:rPr lang="en-US" dirty="0"/>
              <a:t>Current Battery Level (15 decimals precision)</a:t>
            </a:r>
          </a:p>
          <a:p>
            <a:r>
              <a:rPr lang="en-US" dirty="0"/>
              <a:t>Current Volume Level (3 decimal precision)</a:t>
            </a:r>
          </a:p>
          <a:p>
            <a:r>
              <a:rPr lang="en-US" dirty="0"/>
              <a:t>Accessibility Setting: Increase Contrast</a:t>
            </a:r>
          </a:p>
          <a:p>
            <a:r>
              <a:rPr lang="en-US" dirty="0"/>
              <a:t>Current Screen Brightness (15 decimals precision)</a:t>
            </a:r>
          </a:p>
        </p:txBody>
      </p:sp>
    </p:spTree>
    <p:extLst>
      <p:ext uri="{BB962C8B-B14F-4D97-AF65-F5344CB8AC3E}">
        <p14:creationId xmlns:p14="http://schemas.microsoft.com/office/powerpoint/2010/main" val="91050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EF9D-7AEA-47D8-ADA6-8610A361E3BC}"/>
              </a:ext>
            </a:extLst>
          </p:cNvPr>
          <p:cNvSpPr>
            <a:spLocks noGrp="1"/>
          </p:cNvSpPr>
          <p:nvPr>
            <p:ph type="title"/>
          </p:nvPr>
        </p:nvSpPr>
        <p:spPr>
          <a:xfrm>
            <a:off x="838200" y="365126"/>
            <a:ext cx="10515600" cy="972356"/>
          </a:xfrm>
        </p:spPr>
        <p:txBody>
          <a:bodyPr>
            <a:normAutofit/>
          </a:bodyPr>
          <a:lstStyle/>
          <a:p>
            <a:pPr algn="ctr"/>
            <a:r>
              <a:rPr lang="en-US" sz="3200" dirty="0"/>
              <a:t>Data shared with </a:t>
            </a:r>
            <a:r>
              <a:rPr lang="en-US" sz="3200" dirty="0" err="1"/>
              <a:t>Chartboost</a:t>
            </a:r>
            <a:r>
              <a:rPr lang="en-US" sz="3200" dirty="0"/>
              <a:t> by ‘Subway Surfers’, ‘Streamer Life!’ and ‘Run Rich 3D’</a:t>
            </a:r>
          </a:p>
        </p:txBody>
      </p:sp>
      <p:sp>
        <p:nvSpPr>
          <p:cNvPr id="3" name="Content Placeholder 2">
            <a:extLst>
              <a:ext uri="{FF2B5EF4-FFF2-40B4-BE49-F238E27FC236}">
                <a16:creationId xmlns:a16="http://schemas.microsoft.com/office/drawing/2014/main" id="{FDE7BE04-873F-4C74-B8C4-06C90DF64A1B}"/>
              </a:ext>
            </a:extLst>
          </p:cNvPr>
          <p:cNvSpPr>
            <a:spLocks noGrp="1"/>
          </p:cNvSpPr>
          <p:nvPr>
            <p:ph sz="half" idx="1"/>
          </p:nvPr>
        </p:nvSpPr>
        <p:spPr/>
        <p:txBody>
          <a:bodyPr/>
          <a:lstStyle/>
          <a:p>
            <a:r>
              <a:rPr lang="en-US" dirty="0"/>
              <a:t>Portrait/Landscape Mode</a:t>
            </a:r>
          </a:p>
          <a:p>
            <a:r>
              <a:rPr lang="en-US" dirty="0"/>
              <a:t>Battery Charging State (e.g. “Plugged In”)</a:t>
            </a:r>
          </a:p>
          <a:p>
            <a:r>
              <a:rPr lang="en-US" dirty="0"/>
              <a:t>iPhone Model (e.g. “iPhone X”)</a:t>
            </a:r>
          </a:p>
          <a:p>
            <a:r>
              <a:rPr lang="en-US" dirty="0"/>
              <a:t>Language</a:t>
            </a:r>
          </a:p>
          <a:p>
            <a:r>
              <a:rPr lang="en-US" dirty="0"/>
              <a:t>User Agent (Browser Agent)</a:t>
            </a:r>
          </a:p>
          <a:p>
            <a:r>
              <a:rPr lang="en-US" dirty="0"/>
              <a:t>IP address</a:t>
            </a:r>
          </a:p>
        </p:txBody>
      </p:sp>
      <p:sp>
        <p:nvSpPr>
          <p:cNvPr id="4" name="Content Placeholder 3">
            <a:extLst>
              <a:ext uri="{FF2B5EF4-FFF2-40B4-BE49-F238E27FC236}">
                <a16:creationId xmlns:a16="http://schemas.microsoft.com/office/drawing/2014/main" id="{9128E66F-FA41-4002-8AA9-EA3B17E0291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307416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with medium confidence">
            <a:extLst>
              <a:ext uri="{FF2B5EF4-FFF2-40B4-BE49-F238E27FC236}">
                <a16:creationId xmlns:a16="http://schemas.microsoft.com/office/drawing/2014/main" id="{6F2E8865-B240-407A-B6C2-605EAD71A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618" y="0"/>
            <a:ext cx="3168763" cy="6858000"/>
          </a:xfrm>
          <a:prstGeom prst="rect">
            <a:avLst/>
          </a:prstGeom>
        </p:spPr>
      </p:pic>
    </p:spTree>
    <p:extLst>
      <p:ext uri="{BB962C8B-B14F-4D97-AF65-F5344CB8AC3E}">
        <p14:creationId xmlns:p14="http://schemas.microsoft.com/office/powerpoint/2010/main" val="3137392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FCC5E-0C45-41A3-9669-A0D2374152F9}"/>
              </a:ext>
            </a:extLst>
          </p:cNvPr>
          <p:cNvSpPr>
            <a:spLocks noGrp="1"/>
          </p:cNvSpPr>
          <p:nvPr>
            <p:ph type="title"/>
          </p:nvPr>
        </p:nvSpPr>
        <p:spPr>
          <a:xfrm>
            <a:off x="838200" y="365125"/>
            <a:ext cx="10515600" cy="867327"/>
          </a:xfrm>
        </p:spPr>
        <p:txBody>
          <a:bodyPr>
            <a:noAutofit/>
          </a:bodyPr>
          <a:lstStyle/>
          <a:p>
            <a:pPr algn="ctr"/>
            <a:r>
              <a:rPr lang="en-US" sz="3600" dirty="0"/>
              <a:t>Association for Computing Machinery (ACM) </a:t>
            </a:r>
            <a:br>
              <a:rPr lang="en-US" sz="3600" dirty="0"/>
            </a:br>
            <a:r>
              <a:rPr lang="en-US" sz="3600" dirty="0"/>
              <a:t>Code of Ethics Summary:</a:t>
            </a:r>
          </a:p>
        </p:txBody>
      </p:sp>
      <p:sp>
        <p:nvSpPr>
          <p:cNvPr id="3" name="Content Placeholder 2">
            <a:extLst>
              <a:ext uri="{FF2B5EF4-FFF2-40B4-BE49-F238E27FC236}">
                <a16:creationId xmlns:a16="http://schemas.microsoft.com/office/drawing/2014/main" id="{D9E0A3BD-6C80-44BE-8890-F635D7BD04D8}"/>
              </a:ext>
            </a:extLst>
          </p:cNvPr>
          <p:cNvSpPr>
            <a:spLocks noGrp="1"/>
          </p:cNvSpPr>
          <p:nvPr>
            <p:ph idx="1"/>
          </p:nvPr>
        </p:nvSpPr>
        <p:spPr/>
        <p:txBody>
          <a:bodyPr>
            <a:normAutofit/>
          </a:bodyPr>
          <a:lstStyle/>
          <a:p>
            <a:pPr marL="0" indent="0">
              <a:buNone/>
            </a:pPr>
            <a:r>
              <a:rPr lang="en-US" sz="3600" dirty="0"/>
              <a:t>Commitment to ethical professional conduct is expected of every member (voting members, associate members, and student members) of the Association for Computing Machinery (ACM).</a:t>
            </a:r>
          </a:p>
        </p:txBody>
      </p:sp>
    </p:spTree>
    <p:extLst>
      <p:ext uri="{BB962C8B-B14F-4D97-AF65-F5344CB8AC3E}">
        <p14:creationId xmlns:p14="http://schemas.microsoft.com/office/powerpoint/2010/main" val="216273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5F4B0A-E676-4AED-93BD-5FED0051E4F4}"/>
              </a:ext>
            </a:extLst>
          </p:cNvPr>
          <p:cNvSpPr>
            <a:spLocks noGrp="1"/>
          </p:cNvSpPr>
          <p:nvPr>
            <p:ph type="title"/>
          </p:nvPr>
        </p:nvSpPr>
        <p:spPr>
          <a:xfrm>
            <a:off x="838200" y="365125"/>
            <a:ext cx="10515600" cy="3510839"/>
          </a:xfrm>
        </p:spPr>
        <p:txBody>
          <a:bodyPr>
            <a:noAutofit/>
          </a:bodyPr>
          <a:lstStyle/>
          <a:p>
            <a:pPr algn="ctr"/>
            <a:r>
              <a:rPr lang="en-US" sz="9600" dirty="0"/>
              <a:t>Turbo Tax</a:t>
            </a:r>
          </a:p>
        </p:txBody>
      </p:sp>
      <p:sp>
        <p:nvSpPr>
          <p:cNvPr id="6" name="Content Placeholder 5">
            <a:extLst>
              <a:ext uri="{FF2B5EF4-FFF2-40B4-BE49-F238E27FC236}">
                <a16:creationId xmlns:a16="http://schemas.microsoft.com/office/drawing/2014/main" id="{9873D542-59BD-4EC2-86E7-2F0045EF7CC8}"/>
              </a:ext>
            </a:extLst>
          </p:cNvPr>
          <p:cNvSpPr>
            <a:spLocks noGrp="1"/>
          </p:cNvSpPr>
          <p:nvPr>
            <p:ph idx="1"/>
          </p:nvPr>
        </p:nvSpPr>
        <p:spPr>
          <a:xfrm>
            <a:off x="838200" y="4285397"/>
            <a:ext cx="10515600" cy="1891566"/>
          </a:xfrm>
        </p:spPr>
        <p:txBody>
          <a:bodyPr/>
          <a:lstStyle/>
          <a:p>
            <a:endParaRPr lang="en-US" dirty="0"/>
          </a:p>
        </p:txBody>
      </p:sp>
    </p:spTree>
    <p:extLst>
      <p:ext uri="{BB962C8B-B14F-4D97-AF65-F5344CB8AC3E}">
        <p14:creationId xmlns:p14="http://schemas.microsoft.com/office/powerpoint/2010/main" val="3534374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7999-8C4E-409B-A1D7-4F7157EA2389}"/>
              </a:ext>
            </a:extLst>
          </p:cNvPr>
          <p:cNvSpPr>
            <a:spLocks noGrp="1"/>
          </p:cNvSpPr>
          <p:nvPr>
            <p:ph type="title"/>
          </p:nvPr>
        </p:nvSpPr>
        <p:spPr/>
        <p:txBody>
          <a:bodyPr/>
          <a:lstStyle/>
          <a:p>
            <a:r>
              <a:rPr lang="en-US" dirty="0"/>
              <a:t>Responding to dubious messages and emails</a:t>
            </a:r>
          </a:p>
        </p:txBody>
      </p:sp>
      <p:sp>
        <p:nvSpPr>
          <p:cNvPr id="3" name="Content Placeholder 2">
            <a:extLst>
              <a:ext uri="{FF2B5EF4-FFF2-40B4-BE49-F238E27FC236}">
                <a16:creationId xmlns:a16="http://schemas.microsoft.com/office/drawing/2014/main" id="{1808671B-3859-43C0-B33C-12740F01E4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95241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372E64-7D52-485D-9E1F-683CFD894E09}"/>
              </a:ext>
            </a:extLst>
          </p:cNvPr>
          <p:cNvSpPr>
            <a:spLocks noGrp="1"/>
          </p:cNvSpPr>
          <p:nvPr>
            <p:ph type="title"/>
          </p:nvPr>
        </p:nvSpPr>
        <p:spPr/>
        <p:txBody>
          <a:bodyPr/>
          <a:lstStyle/>
          <a:p>
            <a:pPr algn="ctr"/>
            <a:r>
              <a:rPr lang="en-US" sz="4000" dirty="0"/>
              <a:t>Serenity Prayer</a:t>
            </a:r>
          </a:p>
        </p:txBody>
      </p:sp>
      <p:sp>
        <p:nvSpPr>
          <p:cNvPr id="6" name="Text Placeholder 5">
            <a:extLst>
              <a:ext uri="{FF2B5EF4-FFF2-40B4-BE49-F238E27FC236}">
                <a16:creationId xmlns:a16="http://schemas.microsoft.com/office/drawing/2014/main" id="{55FF39A3-0114-47E4-9A8C-1566CB33CF7E}"/>
              </a:ext>
            </a:extLst>
          </p:cNvPr>
          <p:cNvSpPr>
            <a:spLocks noGrp="1"/>
          </p:cNvSpPr>
          <p:nvPr>
            <p:ph type="body" idx="1"/>
          </p:nvPr>
        </p:nvSpPr>
        <p:spPr/>
        <p:txBody>
          <a:bodyPr/>
          <a:lstStyle/>
          <a:p>
            <a:pPr marL="114300" indent="0">
              <a:buNone/>
            </a:pPr>
            <a:r>
              <a:rPr lang="en-US" sz="4400" dirty="0"/>
              <a:t>God grant me the serenity to accept the things I cannot change, the courage to change the things I can, and the wisdom to know the difference.</a:t>
            </a:r>
          </a:p>
          <a:p>
            <a:pPr marL="114300" indent="0">
              <a:buNone/>
            </a:pPr>
            <a:endParaRPr lang="en-US" dirty="0"/>
          </a:p>
          <a:p>
            <a:pPr marL="114300" indent="0">
              <a:buNone/>
            </a:pPr>
            <a:r>
              <a:rPr lang="en-US" dirty="0"/>
              <a:t>Source:  There is no definitive source for the Serenity Prayer which originated in the first half of the 20</a:t>
            </a:r>
            <a:r>
              <a:rPr lang="en-US" baseline="30000" dirty="0"/>
              <a:t>th</a:t>
            </a:r>
            <a:r>
              <a:rPr lang="en-US" dirty="0"/>
              <a:t> Century.</a:t>
            </a:r>
          </a:p>
        </p:txBody>
      </p:sp>
      <p:sp>
        <p:nvSpPr>
          <p:cNvPr id="4" name="Slide Number Placeholder 3">
            <a:extLst>
              <a:ext uri="{FF2B5EF4-FFF2-40B4-BE49-F238E27FC236}">
                <a16:creationId xmlns:a16="http://schemas.microsoft.com/office/drawing/2014/main" id="{38201D98-8152-4D02-86D5-D1A067F8A8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3259900502"/>
      </p:ext>
    </p:extLst>
  </p:cSld>
  <p:clrMapOvr>
    <a:masterClrMapping/>
  </p:clrMapOvr>
  <mc:AlternateContent xmlns:mc="http://schemas.openxmlformats.org/markup-compatibility/2006" xmlns:p14="http://schemas.microsoft.com/office/powerpoint/2010/main">
    <mc:Choice Requires="p14">
      <p:transition spd="slow" p14:dur="2000" advTm="36956"/>
    </mc:Choice>
    <mc:Fallback xmlns="">
      <p:transition spd="slow" advTm="3695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33EC-4F81-474E-BEC8-1F03A942FA64}"/>
              </a:ext>
            </a:extLst>
          </p:cNvPr>
          <p:cNvSpPr>
            <a:spLocks noGrp="1"/>
          </p:cNvSpPr>
          <p:nvPr>
            <p:ph type="title"/>
          </p:nvPr>
        </p:nvSpPr>
        <p:spPr/>
        <p:txBody>
          <a:bodyPr/>
          <a:lstStyle/>
          <a:p>
            <a:pPr algn="ctr"/>
            <a:r>
              <a:rPr lang="en-US" dirty="0"/>
              <a:t>What’s All This Mean to You?</a:t>
            </a:r>
          </a:p>
        </p:txBody>
      </p:sp>
      <p:sp>
        <p:nvSpPr>
          <p:cNvPr id="3" name="Content Placeholder 2">
            <a:extLst>
              <a:ext uri="{FF2B5EF4-FFF2-40B4-BE49-F238E27FC236}">
                <a16:creationId xmlns:a16="http://schemas.microsoft.com/office/drawing/2014/main" id="{A9322787-7B18-45B2-8755-52293A598F43}"/>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4018124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C2A9-7D9D-4293-8001-250A78679B8A}"/>
              </a:ext>
            </a:extLst>
          </p:cNvPr>
          <p:cNvSpPr>
            <a:spLocks noGrp="1"/>
          </p:cNvSpPr>
          <p:nvPr>
            <p:ph type="title"/>
          </p:nvPr>
        </p:nvSpPr>
        <p:spPr>
          <a:xfrm>
            <a:off x="838200" y="365125"/>
            <a:ext cx="10515600" cy="506745"/>
          </a:xfrm>
        </p:spPr>
        <p:txBody>
          <a:bodyPr>
            <a:normAutofit fontScale="90000"/>
          </a:bodyPr>
          <a:lstStyle/>
          <a:p>
            <a:pPr algn="ctr"/>
            <a:r>
              <a:rPr lang="en-US" dirty="0"/>
              <a:t>AIR Statement of Ethical Principles</a:t>
            </a:r>
          </a:p>
        </p:txBody>
      </p:sp>
      <p:sp>
        <p:nvSpPr>
          <p:cNvPr id="3" name="Content Placeholder 2">
            <a:extLst>
              <a:ext uri="{FF2B5EF4-FFF2-40B4-BE49-F238E27FC236}">
                <a16:creationId xmlns:a16="http://schemas.microsoft.com/office/drawing/2014/main" id="{EACDD574-0F84-43CC-A8E8-E6C1321FDC73}"/>
              </a:ext>
            </a:extLst>
          </p:cNvPr>
          <p:cNvSpPr>
            <a:spLocks noGrp="1"/>
          </p:cNvSpPr>
          <p:nvPr>
            <p:ph idx="1"/>
          </p:nvPr>
        </p:nvSpPr>
        <p:spPr>
          <a:xfrm>
            <a:off x="838200" y="1212112"/>
            <a:ext cx="10515600" cy="4964851"/>
          </a:xfrm>
        </p:spPr>
        <p:txBody>
          <a:bodyPr/>
          <a:lstStyle/>
          <a:p>
            <a:pPr marL="0" indent="0">
              <a:buNone/>
            </a:pPr>
            <a:r>
              <a:rPr lang="en-US" dirty="0"/>
              <a:t>The Association for Institutional Research affirms the following overarching principles regarding the use of data to facilitate insights and improve decision making. These principles guide us as we promote the use of data, analytics, information, and evidence to improve higher education.</a:t>
            </a:r>
          </a:p>
        </p:txBody>
      </p:sp>
    </p:spTree>
    <p:extLst>
      <p:ext uri="{BB962C8B-B14F-4D97-AF65-F5344CB8AC3E}">
        <p14:creationId xmlns:p14="http://schemas.microsoft.com/office/powerpoint/2010/main" val="137112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B852B-FB65-42B9-8005-4134A27B1A60}"/>
              </a:ext>
            </a:extLst>
          </p:cNvPr>
          <p:cNvSpPr>
            <a:spLocks noGrp="1"/>
          </p:cNvSpPr>
          <p:nvPr>
            <p:ph type="title"/>
          </p:nvPr>
        </p:nvSpPr>
        <p:spPr>
          <a:xfrm>
            <a:off x="838200" y="92765"/>
            <a:ext cx="10515600" cy="490331"/>
          </a:xfrm>
        </p:spPr>
        <p:txBody>
          <a:bodyPr>
            <a:normAutofit fontScale="90000"/>
          </a:bodyPr>
          <a:lstStyle/>
          <a:p>
            <a:pPr algn="ctr"/>
            <a:r>
              <a:rPr lang="en-US" dirty="0"/>
              <a:t>AIR Statement of Ethical Principles</a:t>
            </a:r>
          </a:p>
        </p:txBody>
      </p:sp>
      <p:sp>
        <p:nvSpPr>
          <p:cNvPr id="3" name="Content Placeholder 2">
            <a:extLst>
              <a:ext uri="{FF2B5EF4-FFF2-40B4-BE49-F238E27FC236}">
                <a16:creationId xmlns:a16="http://schemas.microsoft.com/office/drawing/2014/main" id="{214AECE8-A4EF-4B73-A242-F619D08EFD03}"/>
              </a:ext>
            </a:extLst>
          </p:cNvPr>
          <p:cNvSpPr>
            <a:spLocks noGrp="1"/>
          </p:cNvSpPr>
          <p:nvPr>
            <p:ph idx="1"/>
          </p:nvPr>
        </p:nvSpPr>
        <p:spPr>
          <a:xfrm>
            <a:off x="838200" y="874643"/>
            <a:ext cx="10515600" cy="5724940"/>
          </a:xfrm>
        </p:spPr>
        <p:txBody>
          <a:bodyPr>
            <a:normAutofit fontScale="92500" lnSpcReduction="20000"/>
          </a:bodyPr>
          <a:lstStyle/>
          <a:p>
            <a:pPr marL="0" indent="0">
              <a:buNone/>
            </a:pPr>
            <a:r>
              <a:rPr lang="en-US" dirty="0"/>
              <a:t>We act with integrity: We recognize the consequences of our work. The analytic algorithms and applications we build and/or implement, as well as the policy decisions incorporating information we analyze and disseminate, impact people and situations. </a:t>
            </a:r>
          </a:p>
          <a:p>
            <a:pPr marL="0" indent="0">
              <a:buNone/>
            </a:pPr>
            <a:r>
              <a:rPr lang="en-US" dirty="0"/>
              <a:t>We acknowledge that the individuals whose information we use have rights, derived from both legal and ethical principles that can cross national borders. We make intentional efforts to protect their information from misuse or use that could cause them harm. </a:t>
            </a:r>
          </a:p>
          <a:p>
            <a:pPr marL="0" indent="0">
              <a:buNone/>
            </a:pPr>
            <a:r>
              <a:rPr lang="en-US" dirty="0"/>
              <a:t>We protect privacy and maintain confidentiality when collecting, compiling, analyzing, and disseminating information. </a:t>
            </a:r>
          </a:p>
          <a:p>
            <a:pPr marL="0" indent="0">
              <a:buNone/>
            </a:pPr>
            <a:r>
              <a:rPr lang="en-US" dirty="0"/>
              <a:t>We act as responsible data stewards. </a:t>
            </a:r>
          </a:p>
          <a:p>
            <a:pPr marL="0" indent="0">
              <a:buNone/>
            </a:pPr>
            <a:r>
              <a:rPr lang="en-US" dirty="0"/>
              <a:t>We secure the data and information over which we have control, following generally accepted guidelines and professional standards for physical and electronic security and data sharing. </a:t>
            </a:r>
          </a:p>
          <a:p>
            <a:pPr marL="0" indent="0">
              <a:buNone/>
            </a:pPr>
            <a:r>
              <a:rPr lang="en-US" dirty="0"/>
              <a:t>We provide accurate and contextualized information.</a:t>
            </a:r>
          </a:p>
          <a:p>
            <a:pPr marL="0" indent="0">
              <a:buNone/>
            </a:pPr>
            <a:r>
              <a:rPr lang="en-US" dirty="0"/>
              <a:t>We do not knowingly or intentionally mislead the consumers of our information. </a:t>
            </a:r>
          </a:p>
        </p:txBody>
      </p:sp>
    </p:spTree>
    <p:extLst>
      <p:ext uri="{BB962C8B-B14F-4D97-AF65-F5344CB8AC3E}">
        <p14:creationId xmlns:p14="http://schemas.microsoft.com/office/powerpoint/2010/main" val="3452034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34FF-171A-4CD7-9E75-554B5EF8178B}"/>
              </a:ext>
            </a:extLst>
          </p:cNvPr>
          <p:cNvSpPr>
            <a:spLocks noGrp="1"/>
          </p:cNvSpPr>
          <p:nvPr>
            <p:ph type="title"/>
          </p:nvPr>
        </p:nvSpPr>
        <p:spPr>
          <a:xfrm>
            <a:off x="838200" y="159026"/>
            <a:ext cx="10515600" cy="522012"/>
          </a:xfrm>
        </p:spPr>
        <p:txBody>
          <a:bodyPr>
            <a:normAutofit fontScale="90000"/>
          </a:bodyPr>
          <a:lstStyle/>
          <a:p>
            <a:pPr algn="ctr"/>
            <a:r>
              <a:rPr lang="en-US" dirty="0"/>
              <a:t>AIR Statement of Ethical Principles</a:t>
            </a:r>
          </a:p>
        </p:txBody>
      </p:sp>
      <p:sp>
        <p:nvSpPr>
          <p:cNvPr id="3" name="Content Placeholder 2">
            <a:extLst>
              <a:ext uri="{FF2B5EF4-FFF2-40B4-BE49-F238E27FC236}">
                <a16:creationId xmlns:a16="http://schemas.microsoft.com/office/drawing/2014/main" id="{E37968B2-D229-4D20-87AD-01C12D7BE7A6}"/>
              </a:ext>
            </a:extLst>
          </p:cNvPr>
          <p:cNvSpPr>
            <a:spLocks noGrp="1"/>
          </p:cNvSpPr>
          <p:nvPr>
            <p:ph idx="1"/>
          </p:nvPr>
        </p:nvSpPr>
        <p:spPr>
          <a:xfrm>
            <a:off x="838200" y="1046922"/>
            <a:ext cx="10515600" cy="5526156"/>
          </a:xfrm>
        </p:spPr>
        <p:txBody>
          <a:bodyPr>
            <a:normAutofit fontScale="62500" lnSpcReduction="20000"/>
          </a:bodyPr>
          <a:lstStyle/>
          <a:p>
            <a:pPr marL="0" indent="0">
              <a:buNone/>
            </a:pPr>
            <a:r>
              <a:rPr lang="en-US" dirty="0"/>
              <a:t>We deliver information and analyses appropriate to the questions being asked, to the quality of the data available, and to the context in which the questions are asked. </a:t>
            </a:r>
          </a:p>
          <a:p>
            <a:pPr marL="0" indent="0">
              <a:buNone/>
            </a:pPr>
            <a:r>
              <a:rPr lang="en-US" dirty="0"/>
              <a:t>We seek to be fair and transparent, minimizing our own personal biases in our research assumptions, methodologies, and conclusions. </a:t>
            </a:r>
          </a:p>
          <a:p>
            <a:pPr marL="0" indent="0">
              <a:buNone/>
            </a:pPr>
            <a:r>
              <a:rPr lang="en-US" dirty="0"/>
              <a:t>We avoid conflicts of interest, and disclose them when unavoidable, particularly with third parties and vendors. </a:t>
            </a:r>
          </a:p>
          <a:p>
            <a:pPr marL="0" indent="0">
              <a:buNone/>
            </a:pPr>
            <a:r>
              <a:rPr lang="en-US" dirty="0"/>
              <a:t>We act in the best interests of our institutions, students, and stakeholders. We strive to make our work accessible to those who need data, information, and analysis to generate insight and make decisions. </a:t>
            </a:r>
          </a:p>
          <a:p>
            <a:pPr marL="0" indent="0">
              <a:buNone/>
            </a:pPr>
            <a:r>
              <a:rPr lang="en-US" dirty="0"/>
              <a:t>We share knowledge of the Institutional Research field and its application so we may facilitate insights and promote common understanding to our institutions and stakeholders. </a:t>
            </a:r>
          </a:p>
          <a:p>
            <a:pPr marL="0" indent="0">
              <a:buNone/>
            </a:pPr>
            <a:r>
              <a:rPr lang="en-US" dirty="0"/>
              <a:t>We value lifelong learning and the enhancement of our field. </a:t>
            </a:r>
          </a:p>
          <a:p>
            <a:pPr marL="0" indent="0">
              <a:buNone/>
            </a:pPr>
            <a:r>
              <a:rPr lang="en-US" dirty="0"/>
              <a:t>We draw on and contribute to relevant and emerging scholarship and educate ourselves on developing trends. </a:t>
            </a:r>
          </a:p>
          <a:p>
            <a:pPr marL="0" indent="0">
              <a:buNone/>
            </a:pPr>
            <a:r>
              <a:rPr lang="en-US" dirty="0"/>
              <a:t>We utilize those methods and techniques for which we have, or can obtain, appropriate knowledge and capabilities. </a:t>
            </a:r>
          </a:p>
          <a:p>
            <a:pPr marL="0" indent="0">
              <a:buNone/>
            </a:pPr>
            <a:r>
              <a:rPr lang="en-US" dirty="0"/>
              <a:t>We recognize that technological advancements have and will continue to impact our work. </a:t>
            </a:r>
          </a:p>
          <a:p>
            <a:pPr marL="0" indent="0">
              <a:buNone/>
            </a:pPr>
            <a:r>
              <a:rPr lang="en-US" dirty="0"/>
              <a:t>We remain committed to serving as educators and role models on the ethical use of data to benefit students and institutions and to improve higher education. </a:t>
            </a:r>
          </a:p>
          <a:p>
            <a:pPr marL="0" indent="0">
              <a:buNone/>
            </a:pPr>
            <a:r>
              <a:rPr lang="en-US" dirty="0"/>
              <a:t>Approved by the AIR Board of Directors September 13, 2019</a:t>
            </a:r>
          </a:p>
        </p:txBody>
      </p:sp>
    </p:spTree>
    <p:extLst>
      <p:ext uri="{BB962C8B-B14F-4D97-AF65-F5344CB8AC3E}">
        <p14:creationId xmlns:p14="http://schemas.microsoft.com/office/powerpoint/2010/main" val="25646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18DB-60DB-4035-AC50-2B484DAE8ADD}"/>
              </a:ext>
            </a:extLst>
          </p:cNvPr>
          <p:cNvSpPr>
            <a:spLocks noGrp="1"/>
          </p:cNvSpPr>
          <p:nvPr>
            <p:ph type="title"/>
          </p:nvPr>
        </p:nvSpPr>
        <p:spPr>
          <a:xfrm>
            <a:off x="838200" y="212036"/>
            <a:ext cx="10515600" cy="596348"/>
          </a:xfrm>
        </p:spPr>
        <p:txBody>
          <a:bodyPr>
            <a:normAutofit fontScale="90000"/>
          </a:bodyPr>
          <a:lstStyle/>
          <a:p>
            <a:pPr algn="ctr"/>
            <a:r>
              <a:rPr lang="en-US" dirty="0"/>
              <a:t>Professional/</a:t>
            </a:r>
            <a:r>
              <a:rPr lang="en-US" sz="4000" dirty="0"/>
              <a:t>Licensing</a:t>
            </a:r>
            <a:r>
              <a:rPr lang="en-US" dirty="0"/>
              <a:t> Requirements</a:t>
            </a:r>
          </a:p>
        </p:txBody>
      </p:sp>
      <p:sp>
        <p:nvSpPr>
          <p:cNvPr id="3" name="Content Placeholder 2">
            <a:extLst>
              <a:ext uri="{FF2B5EF4-FFF2-40B4-BE49-F238E27FC236}">
                <a16:creationId xmlns:a16="http://schemas.microsoft.com/office/drawing/2014/main" id="{77825A23-363F-4019-895A-FF40CDCDD959}"/>
              </a:ext>
            </a:extLst>
          </p:cNvPr>
          <p:cNvSpPr>
            <a:spLocks noGrp="1"/>
          </p:cNvSpPr>
          <p:nvPr>
            <p:ph idx="1"/>
          </p:nvPr>
        </p:nvSpPr>
        <p:spPr>
          <a:xfrm>
            <a:off x="838200" y="1192696"/>
            <a:ext cx="10515600" cy="4984267"/>
          </a:xfrm>
        </p:spPr>
        <p:txBody>
          <a:bodyPr/>
          <a:lstStyle/>
          <a:p>
            <a:pPr marL="0" indent="0">
              <a:buNone/>
            </a:pPr>
            <a:r>
              <a:rPr lang="en-US" sz="3200" dirty="0"/>
              <a:t>Many professions have stringent professional codes of ethics which are often regulated by licensing.  These include:</a:t>
            </a:r>
          </a:p>
          <a:p>
            <a:pPr marL="0" indent="0">
              <a:buNone/>
            </a:pPr>
            <a:endParaRPr lang="en-US" dirty="0"/>
          </a:p>
          <a:p>
            <a:pPr marL="457200" lvl="1" indent="0" algn="ctr">
              <a:buNone/>
            </a:pPr>
            <a:r>
              <a:rPr lang="en-US" sz="2800" dirty="0"/>
              <a:t>Medical </a:t>
            </a:r>
          </a:p>
          <a:p>
            <a:pPr marL="457200" lvl="1" indent="0" algn="ctr">
              <a:buNone/>
            </a:pPr>
            <a:r>
              <a:rPr lang="en-US" sz="2800" dirty="0"/>
              <a:t>Financial</a:t>
            </a:r>
          </a:p>
          <a:p>
            <a:pPr marL="457200" lvl="1" indent="0" algn="ctr">
              <a:buNone/>
            </a:pPr>
            <a:r>
              <a:rPr lang="en-US" sz="2800" dirty="0"/>
              <a:t>Real Estate</a:t>
            </a:r>
          </a:p>
          <a:p>
            <a:pPr marL="457200" lvl="1" indent="0" algn="ctr">
              <a:buNone/>
            </a:pPr>
            <a:r>
              <a:rPr lang="en-US" sz="2800" dirty="0"/>
              <a:t>Food Service</a:t>
            </a:r>
          </a:p>
          <a:p>
            <a:pPr marL="457200" lvl="1" indent="0" algn="ctr">
              <a:buNone/>
            </a:pPr>
            <a:r>
              <a:rPr lang="en-US" sz="2800" dirty="0"/>
              <a:t>Legal</a:t>
            </a:r>
          </a:p>
          <a:p>
            <a:pPr marL="457200" lvl="1" indent="0" algn="ctr">
              <a:buNone/>
            </a:pPr>
            <a:r>
              <a:rPr lang="en-US" sz="2800" dirty="0"/>
              <a:t>Education</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2102483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DF0D-06C5-4454-A35D-EE6735D158AE}"/>
              </a:ext>
            </a:extLst>
          </p:cNvPr>
          <p:cNvSpPr>
            <a:spLocks noGrp="1"/>
          </p:cNvSpPr>
          <p:nvPr>
            <p:ph type="title"/>
          </p:nvPr>
        </p:nvSpPr>
        <p:spPr>
          <a:xfrm>
            <a:off x="838200" y="365126"/>
            <a:ext cx="10515600" cy="761310"/>
          </a:xfrm>
        </p:spPr>
        <p:txBody>
          <a:bodyPr>
            <a:normAutofit/>
          </a:bodyPr>
          <a:lstStyle/>
          <a:p>
            <a:pPr algn="ctr"/>
            <a:r>
              <a:rPr lang="en-US" sz="4000" dirty="0"/>
              <a:t>Intellectual Property</a:t>
            </a:r>
          </a:p>
        </p:txBody>
      </p:sp>
      <p:sp>
        <p:nvSpPr>
          <p:cNvPr id="3" name="Content Placeholder 2">
            <a:extLst>
              <a:ext uri="{FF2B5EF4-FFF2-40B4-BE49-F238E27FC236}">
                <a16:creationId xmlns:a16="http://schemas.microsoft.com/office/drawing/2014/main" id="{632D0DC1-F1C5-4F93-9340-C14B61C0DB3B}"/>
              </a:ext>
            </a:extLst>
          </p:cNvPr>
          <p:cNvSpPr>
            <a:spLocks noGrp="1"/>
          </p:cNvSpPr>
          <p:nvPr>
            <p:ph idx="1"/>
          </p:nvPr>
        </p:nvSpPr>
        <p:spPr/>
        <p:txBody>
          <a:bodyPr/>
          <a:lstStyle/>
          <a:p>
            <a:pPr marL="0" indent="0">
              <a:buNone/>
            </a:pPr>
            <a:r>
              <a:rPr lang="en-US" dirty="0"/>
              <a:t>Intellectual property is defined as “property (as an idea, invention, or process) that derives from the work of the mind or intellect.</a:t>
            </a:r>
          </a:p>
          <a:p>
            <a:pPr marL="0" indent="0">
              <a:buNone/>
            </a:pPr>
            <a:r>
              <a:rPr lang="en-US" dirty="0"/>
              <a:t>In the US Constitution, Article 8, Section 8, the authors saw fit to recognize the importance of protecting creative works: </a:t>
            </a:r>
          </a:p>
          <a:p>
            <a:pPr marL="0" indent="0">
              <a:buNone/>
            </a:pPr>
            <a:r>
              <a:rPr lang="en-US" dirty="0"/>
              <a:t>Congress shall have the power . . . To promote the Progress of Science and useful Arts, by securing for limited Times to Authors and Inventors the exclusive Right to their respective Writings and Discoveries. </a:t>
            </a:r>
          </a:p>
          <a:p>
            <a:pPr marL="0" indent="0">
              <a:buNone/>
            </a:pPr>
            <a:endParaRPr lang="en-US" dirty="0"/>
          </a:p>
        </p:txBody>
      </p:sp>
    </p:spTree>
    <p:extLst>
      <p:ext uri="{BB962C8B-B14F-4D97-AF65-F5344CB8AC3E}">
        <p14:creationId xmlns:p14="http://schemas.microsoft.com/office/powerpoint/2010/main" val="1700877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6FD9-2888-47EA-A09A-5A7681DC4BD7}"/>
              </a:ext>
            </a:extLst>
          </p:cNvPr>
          <p:cNvSpPr>
            <a:spLocks noGrp="1"/>
          </p:cNvSpPr>
          <p:nvPr>
            <p:ph type="title"/>
          </p:nvPr>
        </p:nvSpPr>
        <p:spPr>
          <a:xfrm>
            <a:off x="838200" y="145774"/>
            <a:ext cx="10515600" cy="821635"/>
          </a:xfrm>
        </p:spPr>
        <p:txBody>
          <a:bodyPr>
            <a:normAutofit/>
          </a:bodyPr>
          <a:lstStyle/>
          <a:p>
            <a:pPr algn="ctr"/>
            <a:r>
              <a:rPr lang="en-US" sz="4000" dirty="0"/>
              <a:t>Copyright</a:t>
            </a:r>
          </a:p>
        </p:txBody>
      </p:sp>
      <p:sp>
        <p:nvSpPr>
          <p:cNvPr id="3" name="Content Placeholder 2">
            <a:extLst>
              <a:ext uri="{FF2B5EF4-FFF2-40B4-BE49-F238E27FC236}">
                <a16:creationId xmlns:a16="http://schemas.microsoft.com/office/drawing/2014/main" id="{D36E2076-50BA-4F75-A33E-4F58AE0E40C1}"/>
              </a:ext>
            </a:extLst>
          </p:cNvPr>
          <p:cNvSpPr>
            <a:spLocks noGrp="1"/>
          </p:cNvSpPr>
          <p:nvPr>
            <p:ph idx="1"/>
          </p:nvPr>
        </p:nvSpPr>
        <p:spPr>
          <a:xfrm>
            <a:off x="838200" y="967408"/>
            <a:ext cx="10515600" cy="5579165"/>
          </a:xfrm>
        </p:spPr>
        <p:txBody>
          <a:bodyPr>
            <a:normAutofit lnSpcReduction="10000"/>
          </a:bodyPr>
          <a:lstStyle/>
          <a:p>
            <a:pPr marL="0" indent="0">
              <a:buNone/>
            </a:pPr>
            <a:r>
              <a:rPr lang="en-US" dirty="0"/>
              <a:t>Copyright is the protection given to songs, computer programs, books, and other creative works. Any work that has an “author” can be copyrighted. Under the terms of copyright, the author of a work controls what can be done with the work, including: </a:t>
            </a:r>
          </a:p>
          <a:p>
            <a:pPr marL="0" indent="0">
              <a:buNone/>
            </a:pPr>
            <a:endParaRPr lang="en-US" dirty="0"/>
          </a:p>
          <a:p>
            <a:pPr marL="0" indent="0">
              <a:buNone/>
            </a:pPr>
            <a:r>
              <a:rPr lang="en-US" dirty="0"/>
              <a:t>• Who can make copies of the work. </a:t>
            </a:r>
          </a:p>
          <a:p>
            <a:pPr marL="0" indent="0">
              <a:buNone/>
            </a:pPr>
            <a:r>
              <a:rPr lang="en-US" dirty="0"/>
              <a:t>• Who can make derivative works from the original work. </a:t>
            </a:r>
          </a:p>
          <a:p>
            <a:pPr marL="0" indent="0">
              <a:buNone/>
            </a:pPr>
            <a:r>
              <a:rPr lang="en-US" dirty="0"/>
              <a:t>• Who can perform the work publicly. </a:t>
            </a:r>
          </a:p>
          <a:p>
            <a:pPr marL="0" indent="0">
              <a:buNone/>
            </a:pPr>
            <a:r>
              <a:rPr lang="en-US" dirty="0"/>
              <a:t>• Who can display the work publicly. </a:t>
            </a:r>
          </a:p>
          <a:p>
            <a:pPr marL="0" indent="0">
              <a:buNone/>
            </a:pPr>
            <a:r>
              <a:rPr lang="en-US" dirty="0"/>
              <a:t>• Who can distribute the work. </a:t>
            </a:r>
          </a:p>
          <a:p>
            <a:pPr marL="0" indent="0">
              <a:buNone/>
            </a:pPr>
            <a:endParaRPr lang="en-US" dirty="0"/>
          </a:p>
          <a:p>
            <a:pPr marL="0" indent="0">
              <a:buNone/>
            </a:pPr>
            <a:r>
              <a:rPr lang="en-US" dirty="0"/>
              <a:t>In the United States a copyright is obtained by the simple act of creating the original work.</a:t>
            </a:r>
          </a:p>
        </p:txBody>
      </p:sp>
    </p:spTree>
    <p:extLst>
      <p:ext uri="{BB962C8B-B14F-4D97-AF65-F5344CB8AC3E}">
        <p14:creationId xmlns:p14="http://schemas.microsoft.com/office/powerpoint/2010/main" val="3391172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2306</Words>
  <Application>Microsoft Office PowerPoint</Application>
  <PresentationFormat>Widescreen</PresentationFormat>
  <Paragraphs>148</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georgia</vt:lpstr>
      <vt:lpstr>Office Theme</vt:lpstr>
      <vt:lpstr>The Ethical and Legal Implications of Information Systems Learning Objectives</vt:lpstr>
      <vt:lpstr>Ethics Definition</vt:lpstr>
      <vt:lpstr>Association for Computing Machinery (ACM)  Code of Ethics Summary:</vt:lpstr>
      <vt:lpstr>AIR Statement of Ethical Principles</vt:lpstr>
      <vt:lpstr>AIR Statement of Ethical Principles</vt:lpstr>
      <vt:lpstr>AIR Statement of Ethical Principles</vt:lpstr>
      <vt:lpstr>Professional/Licensing Requirements</vt:lpstr>
      <vt:lpstr>Intellectual Property</vt:lpstr>
      <vt:lpstr>Copyright</vt:lpstr>
      <vt:lpstr>The Digital Millennium Copyright Act</vt:lpstr>
      <vt:lpstr>The Anti-Circumvention Provision</vt:lpstr>
      <vt:lpstr>Safe Harbor Provision</vt:lpstr>
      <vt:lpstr>Creative Commons</vt:lpstr>
      <vt:lpstr>Patents</vt:lpstr>
      <vt:lpstr>Obtaining Patent Protection</vt:lpstr>
      <vt:lpstr>Trademark</vt:lpstr>
      <vt:lpstr>What is this?</vt:lpstr>
      <vt:lpstr>Privacy</vt:lpstr>
      <vt:lpstr>Personally Identifiable Information </vt:lpstr>
      <vt:lpstr>Non-Obvious Relationship Awareness</vt:lpstr>
      <vt:lpstr>Restrictions on Data Collecting </vt:lpstr>
      <vt:lpstr>Do Not Track Regulations</vt:lpstr>
      <vt:lpstr>Washington Post, “When you “Ask app not to track,” some iPhone apps keep snooping anyway” Sunday, April 17, 2022 </vt:lpstr>
      <vt:lpstr>PowerPoint Presentation</vt:lpstr>
      <vt:lpstr>PowerPoint Presentation</vt:lpstr>
      <vt:lpstr>PowerPoint Presentation</vt:lpstr>
      <vt:lpstr>Data shared with Chartboost by ‘Subway Surfers’, ‘Streamer Life!’ and ‘Run Rich 3D’ Source Washington Post, Sunday, April 17, 2022</vt:lpstr>
      <vt:lpstr>Data shared with Chartboost by ‘Subway Surfers’, ‘Streamer Life!’ and ‘Run Rich 3D’</vt:lpstr>
      <vt:lpstr>PowerPoint Presentation</vt:lpstr>
      <vt:lpstr>Turbo Tax</vt:lpstr>
      <vt:lpstr>Responding to dubious messages and emails</vt:lpstr>
      <vt:lpstr>Serenity Prayer</vt:lpstr>
      <vt:lpstr>What’s All This Mean to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Hemenway,David A.(Business Administration)</dc:creator>
  <cp:lastModifiedBy>Hemenway,David A.(Accounting and Business Information Systems)</cp:lastModifiedBy>
  <cp:revision>26</cp:revision>
  <dcterms:created xsi:type="dcterms:W3CDTF">2020-04-30T20:23:09Z</dcterms:created>
  <dcterms:modified xsi:type="dcterms:W3CDTF">2022-04-25T02:35:48Z</dcterms:modified>
</cp:coreProperties>
</file>